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40" r:id="rId3"/>
    <p:sldId id="332" r:id="rId4"/>
    <p:sldId id="275" r:id="rId5"/>
    <p:sldId id="306" r:id="rId6"/>
    <p:sldId id="276" r:id="rId7"/>
    <p:sldId id="333" r:id="rId8"/>
    <p:sldId id="280" r:id="rId9"/>
    <p:sldId id="282" r:id="rId10"/>
    <p:sldId id="325" r:id="rId11"/>
    <p:sldId id="281" r:id="rId12"/>
    <p:sldId id="284" r:id="rId13"/>
    <p:sldId id="287" r:id="rId14"/>
    <p:sldId id="288" r:id="rId15"/>
    <p:sldId id="291" r:id="rId16"/>
    <p:sldId id="298" r:id="rId17"/>
    <p:sldId id="292" r:id="rId18"/>
    <p:sldId id="293" r:id="rId19"/>
    <p:sldId id="294" r:id="rId20"/>
    <p:sldId id="295" r:id="rId21"/>
    <p:sldId id="299" r:id="rId22"/>
    <p:sldId id="300" r:id="rId23"/>
    <p:sldId id="334" r:id="rId24"/>
    <p:sldId id="301" r:id="rId25"/>
    <p:sldId id="304" r:id="rId26"/>
    <p:sldId id="302" r:id="rId27"/>
    <p:sldId id="335" r:id="rId28"/>
    <p:sldId id="305" r:id="rId29"/>
    <p:sldId id="303" r:id="rId30"/>
    <p:sldId id="311" r:id="rId31"/>
    <p:sldId id="307" r:id="rId32"/>
    <p:sldId id="308" r:id="rId33"/>
    <p:sldId id="309" r:id="rId34"/>
    <p:sldId id="310" r:id="rId35"/>
    <p:sldId id="313" r:id="rId36"/>
    <p:sldId id="338" r:id="rId37"/>
    <p:sldId id="314" r:id="rId38"/>
    <p:sldId id="315" r:id="rId39"/>
    <p:sldId id="312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6" r:id="rId50"/>
    <p:sldId id="327" r:id="rId51"/>
    <p:sldId id="328" r:id="rId52"/>
    <p:sldId id="336" r:id="rId53"/>
    <p:sldId id="329" r:id="rId54"/>
    <p:sldId id="337" r:id="rId55"/>
    <p:sldId id="331" r:id="rId56"/>
    <p:sldId id="339" r:id="rId57"/>
    <p:sldId id="330" r:id="rId58"/>
    <p:sldId id="283" r:id="rId59"/>
    <p:sldId id="278" r:id="rId60"/>
    <p:sldId id="279" r:id="rId61"/>
  </p:sldIdLst>
  <p:sldSz cx="9144000" cy="6858000" type="screen4x3"/>
  <p:notesSz cx="7099300" cy="10234613"/>
  <p:embeddedFontLst>
    <p:embeddedFont>
      <p:font typeface="Calibri" pitchFamily="34" charset="0"/>
      <p:regular r:id="rId64"/>
      <p:bold r:id="rId65"/>
      <p:italic r:id="rId66"/>
      <p:boldItalic r:id="rId67"/>
    </p:embeddedFont>
    <p:embeddedFont>
      <p:font typeface="Arial Black" pitchFamily="34" charset="0"/>
      <p:bold r:id="rId68"/>
    </p:embeddedFont>
  </p:embeddedFont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6D"/>
    <a:srgbClr val="FF4747"/>
    <a:srgbClr val="AC0000"/>
    <a:srgbClr val="FF8585"/>
    <a:srgbClr val="FFB7B7"/>
    <a:srgbClr val="FFA3A3"/>
    <a:srgbClr val="FF5B5B"/>
    <a:srgbClr val="FF8F8F"/>
    <a:srgbClr val="FF7D7D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80521" autoAdjust="0"/>
  </p:normalViewPr>
  <p:slideViewPr>
    <p:cSldViewPr>
      <p:cViewPr>
        <p:scale>
          <a:sx n="75" d="100"/>
          <a:sy n="75" d="100"/>
        </p:scale>
        <p:origin x="-2160" y="-420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3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1386" y="93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705" y="3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0517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705" y="9720517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213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310815" y="2"/>
            <a:ext cx="1806170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648758" y="2"/>
            <a:ext cx="1143781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7" tIns="49519" rIns="99037" bIns="4951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77882" y="4861445"/>
            <a:ext cx="5143536" cy="2521592"/>
          </a:xfrm>
          <a:prstGeom prst="rect">
            <a:avLst/>
          </a:prstGeom>
        </p:spPr>
        <p:txBody>
          <a:bodyPr vert="horz" lIns="99037" tIns="49519" rIns="99037" bIns="49519" rtlCol="0">
            <a:normAutofit/>
          </a:bodyPr>
          <a:lstStyle/>
          <a:p>
            <a:pPr lvl="0"/>
            <a:r>
              <a:rPr lang="fr-FR" noProof="0" dirty="0" smtClean="0"/>
              <a:t>Cliquez pour modifier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977882" y="7403324"/>
            <a:ext cx="991068" cy="511731"/>
          </a:xfrm>
          <a:prstGeom prst="rect">
            <a:avLst/>
          </a:prstGeom>
        </p:spPr>
        <p:txBody>
          <a:bodyPr vert="horz" lIns="99037" tIns="49519" rIns="99037" bIns="495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5"/>
          </p:nvPr>
        </p:nvSpPr>
        <p:spPr>
          <a:xfrm>
            <a:off x="3049585" y="7403322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CCCDD-1634-4F31-9D1E-A7523B6EB6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3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presentation aims at</a:t>
            </a:r>
          </a:p>
          <a:p>
            <a:r>
              <a:rPr lang="en-US" dirty="0" smtClean="0"/>
              <a:t> - introducing point cloud data, a new type of geo-spatial data</a:t>
            </a:r>
          </a:p>
          <a:p>
            <a:r>
              <a:rPr lang="en-US" dirty="0" smtClean="0"/>
              <a:t> - demonstrating that using a point cloud server is better than using a file system.</a:t>
            </a:r>
          </a:p>
          <a:p>
            <a:r>
              <a:rPr lang="en-US" dirty="0" smtClean="0"/>
              <a:t> - demonstrating that a point cloud server can be easily made and is efficient</a:t>
            </a:r>
          </a:p>
          <a:p>
            <a:r>
              <a:rPr lang="en-US" dirty="0" smtClean="0"/>
              <a:t> - demonstrating some advanced capabilities of this point cloud server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Left is an example of a Riegl lidar device:</a:t>
            </a:r>
          </a:p>
          <a:p>
            <a:r>
              <a:rPr lang="en-US" dirty="0" smtClean="0"/>
              <a:t>When the vehicle moves forward along the blue line,  it sweeps with laser around him in a plane orthogonal to direction. </a:t>
            </a:r>
          </a:p>
          <a:p>
            <a:r>
              <a:rPr lang="en-US" dirty="0" smtClean="0"/>
              <a:t>This has several important consequences, like the presence of occlusion : if something stops the laser (like a car), we have no information for what is behind.</a:t>
            </a:r>
          </a:p>
          <a:p>
            <a:r>
              <a:rPr lang="en-US" dirty="0" smtClean="0"/>
              <a:t>Right is an example of a Velodyn lidar device: </a:t>
            </a:r>
          </a:p>
          <a:p>
            <a:r>
              <a:rPr lang="en-US" dirty="0" smtClean="0"/>
              <a:t>This laser is on top of a pole and rotating on himself.</a:t>
            </a:r>
          </a:p>
          <a:p>
            <a:r>
              <a:rPr lang="en-US" dirty="0" smtClean="0"/>
              <a:t>It is like a lighthouse, but way faster.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main differences between terrestrial lidar (left) and aerial lidar (right) are density of points, and geometrical complexity of scene.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live in a 3D world, and 3D is often essential for fast understanding of something.</a:t>
            </a:r>
          </a:p>
          <a:p>
            <a:r>
              <a:rPr lang="en-US" dirty="0" smtClean="0"/>
              <a:t>Yet, it is difficult to get 3D information. One can draw it (CAD), reconstruct it from images, or get it from Lidar data.</a:t>
            </a:r>
          </a:p>
          <a:p>
            <a:r>
              <a:rPr lang="en-US" dirty="0" smtClean="0"/>
              <a:t>Out of this 3 possibilities, only the Lidar data can scale well _and_ be robust and precise.</a:t>
            </a:r>
          </a:p>
          <a:p>
            <a:r>
              <a:rPr lang="en-US" dirty="0" smtClean="0"/>
              <a:t>Combining Lidar and images allows to benefit from the best of the 2 worlds: lidar provides accurate geometry, image provides accurate radiometric information (i.e. colors).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point cloud one can easily step into the “big data” realm.</a:t>
            </a:r>
          </a:p>
          <a:p>
            <a:r>
              <a:rPr lang="en-US" dirty="0" smtClean="0"/>
              <a:t>That is, when you have to use special strategies because using one computer won’t suffice.</a:t>
            </a:r>
          </a:p>
          <a:p>
            <a:r>
              <a:rPr lang="en-US" dirty="0" smtClean="0"/>
              <a:t>Big data is not a showstopper per se, but has to be deal with using dedicated tools and methods.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requirement are very similar to other geospatial data:</a:t>
            </a:r>
          </a:p>
          <a:p>
            <a:r>
              <a:rPr lang="en-US" dirty="0" smtClean="0"/>
              <a:t>Load the data, efficiently use it, process it, visualize it, write it.</a:t>
            </a:r>
          </a:p>
          <a:p>
            <a:r>
              <a:rPr lang="en-US" dirty="0" smtClean="0"/>
              <a:t>The needs are a brief summary taken from (oosterom,2014)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kind of quad</a:t>
            </a:r>
            <a:r>
              <a:rPr lang="en-US" baseline="0" dirty="0" smtClean="0"/>
              <a:t> </a:t>
            </a:r>
            <a:r>
              <a:rPr lang="en-US" dirty="0" smtClean="0"/>
              <a:t>tree solution is very common in problems where data can be easily partitioned.</a:t>
            </a:r>
          </a:p>
          <a:p>
            <a:r>
              <a:rPr lang="en-US" dirty="0" smtClean="0"/>
              <a:t>The main issue is that such file system partitioning allows to use only one key for partitioning : either a spatial key as illustrated here, or an attribute key (for instance the precise moment of acquisition of a point).</a:t>
            </a:r>
          </a:p>
          <a:p>
            <a:r>
              <a:rPr lang="en-US" dirty="0" smtClean="0"/>
              <a:t>This problem is similar to trying to order its personal photo collection : you can order it by themes (sport/vacation/…), __OR__ order it by date , but you can’t mix efficiently several orderings. To solve this problem one can use dedicated software … that use a database engine.</a:t>
            </a:r>
          </a:p>
          <a:p>
            <a:r>
              <a:rPr lang="en-US" dirty="0" smtClean="0"/>
              <a:t>Similar problem should lead to similar solution.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most severe limitations are efficient query (localization, time, attributes, functions) and mixing data set.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security in the broad sense: protection against errors for example.</a:t>
            </a:r>
          </a:p>
          <a:p>
            <a:r>
              <a:rPr lang="en-US" dirty="0" smtClean="0"/>
              <a:t>In the G.I.S world data base have been common for dozen of year.</a:t>
            </a:r>
          </a:p>
          <a:p>
            <a:r>
              <a:rPr lang="en-US" dirty="0" smtClean="0"/>
              <a:t>Incorporating a new spatial data type (point cloud) with the other spatial data makes then lot’s of sense.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too much surprises using a DBMS solves problems that are hard to solve using a file system solution.</a:t>
            </a:r>
          </a:p>
          <a:p>
            <a:r>
              <a:rPr lang="en-US" dirty="0" smtClean="0"/>
              <a:t>The price is tha</a:t>
            </a:r>
            <a:r>
              <a:rPr lang="en-US" baseline="0" dirty="0" smtClean="0"/>
              <a:t>t </a:t>
            </a:r>
            <a:r>
              <a:rPr lang="en-US" dirty="0" smtClean="0"/>
              <a:t>a DBMS is more complex to understand than a simpler solution.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There is notes on almost</a:t>
            </a:r>
            <a:r>
              <a:rPr lang="en-US" baseline="0" noProof="0" dirty="0" smtClean="0"/>
              <a:t> every page.</a:t>
            </a:r>
            <a:br>
              <a:rPr lang="en-US" baseline="0" noProof="0" dirty="0" smtClean="0"/>
            </a:br>
            <a:r>
              <a:rPr lang="en-US" baseline="0" noProof="0" dirty="0" smtClean="0"/>
              <a:t>Click the upper left side to show it.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85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this section uses PointCloud, a postgres extension written by P.Ramsey, the founder of PostGIS.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storing billions of points in data base, we have to make a fundamental choice : do we store one point per row, or one group of point per row?</a:t>
            </a:r>
          </a:p>
          <a:p>
            <a:endParaRPr lang="en-US" dirty="0" smtClean="0"/>
          </a:p>
          <a:p>
            <a:r>
              <a:rPr lang="en-US" dirty="0" smtClean="0"/>
              <a:t>The only scalable and easy enough solution is to store </a:t>
            </a:r>
            <a:r>
              <a:rPr lang="en-US" b="1" dirty="0" smtClean="0"/>
              <a:t>a group of points </a:t>
            </a:r>
            <a:r>
              <a:rPr lang="en-US" dirty="0" smtClean="0"/>
              <a:t>per row.</a:t>
            </a:r>
          </a:p>
          <a:p>
            <a:r>
              <a:rPr lang="en-US" dirty="0" smtClean="0"/>
              <a:t>This is the correct solution because we don’t usually want to get only one point, but almost always a group of points.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PointCloud is a really good base for point cloud in DBLS storage.</a:t>
            </a:r>
            <a:br>
              <a:rPr lang="en-US" dirty="0" smtClean="0"/>
            </a:br>
            <a:r>
              <a:rPr lang="en-US" dirty="0" smtClean="0"/>
              <a:t>It is very stable and reliable, and overall reasonably efficient.</a:t>
            </a:r>
          </a:p>
          <a:p>
            <a:r>
              <a:rPr lang="en-US" dirty="0" smtClean="0"/>
              <a:t>Using it is simple.</a:t>
            </a:r>
            <a:br>
              <a:rPr lang="en-US" dirty="0" smtClean="0"/>
            </a:br>
            <a:r>
              <a:rPr lang="en-US" dirty="0" smtClean="0"/>
              <a:t>One define a point type with an</a:t>
            </a:r>
            <a:r>
              <a:rPr lang="en-US" baseline="0" dirty="0" smtClean="0"/>
              <a:t> XML schema. Each attribute of the point can be precisely described (size, interpretation, precision, scale).</a:t>
            </a:r>
          </a:p>
          <a:p>
            <a:r>
              <a:rPr lang="en-US" baseline="0" dirty="0" smtClean="0"/>
              <a:t>Then we group points into patch. A patch is a group of points, plus metadata, like Bounding Box, stats, etc.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are illustrations of a small piece of point cloud (about 1 million points), representing a façade and a portion of Paris street.</a:t>
            </a:r>
          </a:p>
          <a:p>
            <a:r>
              <a:rPr lang="en-US" dirty="0" smtClean="0"/>
              <a:t>The left illustration shows the time of acquisition of each point with a green blue color gradient. (i.e. the vehicle was going left to right).</a:t>
            </a:r>
          </a:p>
          <a:p>
            <a:r>
              <a:rPr lang="en-US" dirty="0" smtClean="0"/>
              <a:t>The middle illustration is colored with the intensity of return, along with special lighting to help visual understanding.</a:t>
            </a:r>
          </a:p>
          <a:p>
            <a:r>
              <a:rPr lang="en-US" dirty="0" smtClean="0"/>
              <a:t>The third illustration shows how the point cloud have been cut into patches.</a:t>
            </a:r>
          </a:p>
          <a:p>
            <a:r>
              <a:rPr lang="en-US" dirty="0" smtClean="0"/>
              <a:t>In this case the patches are 1m3 wide.</a:t>
            </a:r>
          </a:p>
          <a:p>
            <a:r>
              <a:rPr lang="en-US" dirty="0" smtClean="0"/>
              <a:t>Here the number of points per patch (density)</a:t>
            </a:r>
            <a:r>
              <a:rPr lang="en-US" baseline="0" dirty="0" smtClean="0"/>
              <a:t> </a:t>
            </a:r>
            <a:r>
              <a:rPr lang="en-US" dirty="0" smtClean="0"/>
              <a:t>varies a lot (10’s to 10k’s).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is fundamental.</a:t>
            </a:r>
          </a:p>
          <a:p>
            <a:r>
              <a:rPr lang="en-US" dirty="0" smtClean="0"/>
              <a:t>The more important part of it is not really solving the practical problem of the data size. </a:t>
            </a:r>
          </a:p>
          <a:p>
            <a:r>
              <a:rPr lang="en-US" dirty="0" smtClean="0"/>
              <a:t>It is more that a good compression exploits a structure inherent to the data. Thus a good compression of the data is more about understanding the data.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Generally</a:t>
            </a:r>
            <a:r>
              <a:rPr lang="en-US" baseline="0" dirty="0" smtClean="0"/>
              <a:t> </a:t>
            </a:r>
            <a:r>
              <a:rPr lang="en-US" dirty="0" smtClean="0"/>
              <a:t>the strategies used to compress point clouds are much less sophisticated than those used in image world.</a:t>
            </a:r>
          </a:p>
          <a:p>
            <a:r>
              <a:rPr lang="en-US" dirty="0" smtClean="0"/>
              <a:t>For instance the sophistication of the JPEG2000 standard has no match in point</a:t>
            </a:r>
            <a:r>
              <a:rPr lang="en-US" baseline="0" dirty="0" smtClean="0"/>
              <a:t> cloud world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important to understand that with _one line of code_ </a:t>
            </a:r>
          </a:p>
          <a:p>
            <a:r>
              <a:rPr lang="en-US" baseline="0" dirty="0" smtClean="0"/>
              <a:t> - </a:t>
            </a:r>
            <a:r>
              <a:rPr lang="en-US" dirty="0" smtClean="0"/>
              <a:t> we deploy a powerful Rectangle-Tree on the data</a:t>
            </a:r>
          </a:p>
          <a:p>
            <a:r>
              <a:rPr lang="en-US" dirty="0" smtClean="0"/>
              <a:t> - we deploy automatic stats on the data to help decide if it is worth it to use R Tree or not.</a:t>
            </a:r>
          </a:p>
          <a:p>
            <a:r>
              <a:rPr lang="en-US" dirty="0" smtClean="0"/>
              <a:t>The simplicity of index usage allows to use several indexes on different keys.</a:t>
            </a:r>
          </a:p>
          <a:p>
            <a:r>
              <a:rPr lang="en-US" dirty="0" smtClean="0"/>
              <a:t>This indexes are automatically combined with</a:t>
            </a:r>
            <a:r>
              <a:rPr lang="en-US" baseline="0" dirty="0" smtClean="0"/>
              <a:t> </a:t>
            </a:r>
            <a:r>
              <a:rPr lang="en-US" dirty="0" smtClean="0"/>
              <a:t>multi criteria query.</a:t>
            </a:r>
          </a:p>
          <a:p>
            <a:r>
              <a:rPr lang="en-US" dirty="0" smtClean="0"/>
              <a:t>There are several type of indexes , and several options to best use them. This is out of scope of this presentation. </a:t>
            </a:r>
          </a:p>
          <a:p>
            <a:r>
              <a:rPr lang="en-US" dirty="0" smtClean="0"/>
              <a:t>Bottom line is : index creation is easy, and index are very effective.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top part illustrates an efficient  spatial query (ex. 1 ms, on the 5 Billion points database, 500k patches).</a:t>
            </a:r>
          </a:p>
          <a:p>
            <a:r>
              <a:rPr lang="en-US" dirty="0" smtClean="0"/>
              <a:t>In a spatial query we want to find points that relate to a given spatial location.  </a:t>
            </a:r>
          </a:p>
          <a:p>
            <a:r>
              <a:rPr lang="en-US" dirty="0" smtClean="0"/>
              <a:t>This query is efficient because an</a:t>
            </a:r>
            <a:r>
              <a:rPr lang="en-US" baseline="0" dirty="0" smtClean="0"/>
              <a:t> automatic indexed first step uses bounding box of patches.</a:t>
            </a:r>
            <a:br>
              <a:rPr lang="en-US" baseline="0" dirty="0" smtClean="0"/>
            </a:br>
            <a:r>
              <a:rPr lang="en-US" baseline="0" dirty="0" smtClean="0"/>
              <a:t>Because of this, only 4 patches need to be read, and only points of those patch need to be tested (compared to several Billions).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bottom part shows an efficient attribute query. (same)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an attribute query we look for points with given attribute values.</a:t>
            </a:r>
          </a:p>
          <a:p>
            <a:r>
              <a:rPr lang="en-US" dirty="0" smtClean="0"/>
              <a:t>This is fast because again we have an index on which patch contains which color.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dirty="0" smtClean="0"/>
              <a:t>This attribute query is simplified for the illustration purpose, but  in fact we can query on range.  For instance let’s say that every point has a number between 0 and 1 representing the intensity. </a:t>
            </a:r>
          </a:p>
          <a:p>
            <a:r>
              <a:rPr lang="en-US" dirty="0" smtClean="0"/>
              <a:t>We can efficiently answer to the question ; “what points have intensity value between 0.34 and 0.59?”.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Postgres has a very powerful functionality that is </a:t>
            </a:r>
            <a:r>
              <a:rPr lang="en-US" b="1" dirty="0" smtClean="0"/>
              <a:t>index over function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We can leverage this in a point cloud server.</a:t>
            </a:r>
          </a:p>
          <a:p>
            <a:r>
              <a:rPr lang="en-US" dirty="0" smtClean="0"/>
              <a:t>The point cloud is stored as a set of patches, each patch containing some points.</a:t>
            </a:r>
          </a:p>
          <a:p>
            <a:r>
              <a:rPr lang="en-US" dirty="0" smtClean="0"/>
              <a:t>We can compute one or several descriptor for every patch. Then we can use these descriptors to query even more efficiently.</a:t>
            </a:r>
            <a:br>
              <a:rPr lang="en-US" dirty="0" smtClean="0"/>
            </a:br>
            <a:r>
              <a:rPr lang="en-US" dirty="0" smtClean="0"/>
              <a:t>For instance, the illustrations shows a verticality descriptor. </a:t>
            </a:r>
          </a:p>
          <a:p>
            <a:r>
              <a:rPr lang="en-US" dirty="0" smtClean="0"/>
              <a:t>When looking for points describing a street markings for instance (i.e. flat patch),</a:t>
            </a:r>
          </a:p>
          <a:p>
            <a:r>
              <a:rPr lang="en-US" dirty="0" smtClean="0"/>
              <a:t>we can use the verticality descriptor to exclude all patches on façades (&gt;50% gain).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point is to prove that efficient loading is possible.</a:t>
            </a:r>
          </a:p>
          <a:p>
            <a:r>
              <a:rPr lang="en-US" dirty="0" smtClean="0"/>
              <a:t>The schema is simplified.</a:t>
            </a:r>
          </a:p>
          <a:p>
            <a:r>
              <a:rPr lang="en-US" dirty="0" smtClean="0"/>
              <a:t>In fact PointCloud_in_db is a prototype and could be easily made several times faster.</a:t>
            </a:r>
          </a:p>
          <a:p>
            <a:r>
              <a:rPr lang="en-US" dirty="0" smtClean="0"/>
              <a:t>(for instance, reading directly data in binary file, instead of casting it to ascii, then parsing the </a:t>
            </a:r>
            <a:r>
              <a:rPr lang="en-US" dirty="0" err="1" smtClean="0"/>
              <a:t>ascii</a:t>
            </a:r>
            <a:r>
              <a:rPr lang="en-US" dirty="0" smtClean="0"/>
              <a:t>…).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an example of a terrestrial high density pointcloud acquired by a vehicle in Paris street.</a:t>
            </a:r>
            <a:br>
              <a:rPr lang="en-US" dirty="0" smtClean="0"/>
            </a:br>
            <a:r>
              <a:rPr lang="en-US" dirty="0" smtClean="0"/>
              <a:t>The grey level is proportional to the intensity of the returned laser impulsion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left illustration is the Vosges dataset.</a:t>
            </a:r>
          </a:p>
          <a:p>
            <a:r>
              <a:rPr lang="en-US" dirty="0" smtClean="0"/>
              <a:t>The second illustration is an overview of the Paris 6 data set.</a:t>
            </a:r>
          </a:p>
          <a:p>
            <a:r>
              <a:rPr lang="en-US" dirty="0" smtClean="0"/>
              <a:t>The conclusion of this tests</a:t>
            </a:r>
            <a:r>
              <a:rPr lang="en-US" baseline="0" dirty="0" smtClean="0"/>
              <a:t> are </a:t>
            </a:r>
          </a:p>
          <a:p>
            <a:r>
              <a:rPr lang="en-US" baseline="0" dirty="0" smtClean="0"/>
              <a:t> - It is possible to use a point cloud server with large amount of points</a:t>
            </a:r>
          </a:p>
          <a:p>
            <a:r>
              <a:rPr lang="en-US" baseline="0" dirty="0" smtClean="0"/>
              <a:t> - Even with billions of points, querying (localization, attributes, function) is fast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previous parts shows basics for a point cloud server : </a:t>
            </a:r>
          </a:p>
          <a:p>
            <a:r>
              <a:rPr lang="en-US" dirty="0" smtClean="0"/>
              <a:t> - efficiently loading data.</a:t>
            </a:r>
          </a:p>
          <a:p>
            <a:r>
              <a:rPr lang="en-US" dirty="0" smtClean="0"/>
              <a:t> - efficiently getting points based on several criteria (position, attributes, function).</a:t>
            </a:r>
          </a:p>
          <a:p>
            <a:r>
              <a:rPr lang="en-US" dirty="0" smtClean="0"/>
              <a:t>We can use these to do in-base processing.</a:t>
            </a:r>
          </a:p>
          <a:p>
            <a:r>
              <a:rPr lang="en-US" dirty="0" smtClean="0"/>
              <a:t>A classical </a:t>
            </a:r>
            <a:r>
              <a:rPr lang="en-US" b="1" dirty="0" smtClean="0"/>
              <a:t>out-of-db</a:t>
            </a:r>
            <a:r>
              <a:rPr lang="en-US" b="1" baseline="0" dirty="0" smtClean="0"/>
              <a:t> </a:t>
            </a:r>
            <a:r>
              <a:rPr lang="en-US" b="1" dirty="0" smtClean="0"/>
              <a:t>workflow </a:t>
            </a:r>
            <a:r>
              <a:rPr lang="en-US" dirty="0" smtClean="0"/>
              <a:t>would be : getting data, processing, then writing result on database.</a:t>
            </a:r>
          </a:p>
          <a:p>
            <a:r>
              <a:rPr lang="en-US" dirty="0" smtClean="0"/>
              <a:t>Instead, when doing </a:t>
            </a:r>
            <a:r>
              <a:rPr lang="en-US" b="1" dirty="0" smtClean="0"/>
              <a:t>in-base processing</a:t>
            </a:r>
            <a:r>
              <a:rPr lang="en-US" dirty="0" smtClean="0"/>
              <a:t>, the processing is directly done inside the point cloud server.</a:t>
            </a:r>
          </a:p>
          <a:p>
            <a:r>
              <a:rPr lang="en-US" dirty="0" smtClean="0"/>
              <a:t>This avoid unnecessary data transfer, and greatly facilitate parallelism and automatism.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Postgres offers the possibility to use many languages directly in base .</a:t>
            </a:r>
            <a:br>
              <a:rPr lang="en-US" dirty="0" smtClean="0"/>
            </a:br>
            <a:r>
              <a:rPr lang="en-US" dirty="0" smtClean="0"/>
              <a:t>Among these languages 2 are particularly useful for fast and powerful prototyping : R and Python.</a:t>
            </a:r>
          </a:p>
          <a:p>
            <a:r>
              <a:rPr lang="en-US" dirty="0" smtClean="0"/>
              <a:t>In this presentation we demonstrate basic usage of both.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prototyping is done, it is really easy to add a postgres C/C++ extension to have a better efficiency.</a:t>
            </a:r>
          </a:p>
          <a:p>
            <a:r>
              <a:rPr lang="en-US" dirty="0" smtClean="0"/>
              <a:t>An important point of in base processing is that it forces a de facto common framework/API.</a:t>
            </a:r>
          </a:p>
          <a:p>
            <a:r>
              <a:rPr lang="en-US" dirty="0" smtClean="0"/>
              <a:t>Thus it guarantees inter-operability, which maximize re-use and allow forming complex processing pipeline.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demonstrate in-base R processing, using the nnclust R package.</a:t>
            </a:r>
            <a:br>
              <a:rPr lang="en-US" dirty="0" smtClean="0"/>
            </a:br>
            <a:r>
              <a:rPr lang="en-US" dirty="0" smtClean="0"/>
              <a:t>We try to cluster points of a point cloud.</a:t>
            </a:r>
          </a:p>
          <a:p>
            <a:r>
              <a:rPr lang="en-US" dirty="0" smtClean="0"/>
              <a:t>The illustration (viewed from above) shows that the R function has put different labels on points in tree and points on road.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example using pl/python shows how to </a:t>
            </a:r>
            <a:r>
              <a:rPr lang="en-US" b="1" dirty="0" smtClean="0"/>
              <a:t>detect plans</a:t>
            </a:r>
            <a:r>
              <a:rPr lang="en-US" dirty="0" smtClean="0"/>
              <a:t> in a patch using python-pcl.</a:t>
            </a:r>
          </a:p>
          <a:p>
            <a:r>
              <a:rPr lang="en-US" dirty="0" smtClean="0"/>
              <a:t>The bottom middle and right illustrations use one color per plan detected (following orientation of normal) to get an idea of the result.</a:t>
            </a:r>
          </a:p>
          <a:p>
            <a:r>
              <a:rPr lang="en-US" dirty="0" smtClean="0"/>
              <a:t>The important result is points have been correctly classified into plans.</a:t>
            </a:r>
          </a:p>
          <a:p>
            <a:r>
              <a:rPr lang="en-US" dirty="0" smtClean="0"/>
              <a:t>Detecting plans is vital because</a:t>
            </a:r>
            <a:r>
              <a:rPr lang="en-US" baseline="0" dirty="0" smtClean="0"/>
              <a:t> </a:t>
            </a:r>
            <a:r>
              <a:rPr lang="en-US" dirty="0" smtClean="0"/>
              <a:t>they are </a:t>
            </a:r>
            <a:r>
              <a:rPr lang="en-US" b="1" dirty="0" smtClean="0"/>
              <a:t>high level geometric primitive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instance instead of storing 1k points representing a plan, we can just store the equation of the plan (3 points) and its limits (varies).</a:t>
            </a:r>
          </a:p>
          <a:p>
            <a:r>
              <a:rPr lang="en-US" dirty="0" smtClean="0"/>
              <a:t>Using such geometric primitive will then allow to do very fast proximity and intersection test.</a:t>
            </a:r>
            <a:br>
              <a:rPr lang="en-US" dirty="0" smtClean="0"/>
            </a:br>
            <a:r>
              <a:rPr lang="en-US" dirty="0" smtClean="0"/>
              <a:t>It</a:t>
            </a:r>
            <a:r>
              <a:rPr lang="en-US" baseline="0" dirty="0" smtClean="0"/>
              <a:t> </a:t>
            </a:r>
            <a:r>
              <a:rPr lang="en-US" dirty="0" smtClean="0"/>
              <a:t>also gives information about what thing</a:t>
            </a:r>
            <a:r>
              <a:rPr lang="en-US" baseline="0" dirty="0" smtClean="0"/>
              <a:t>s the </a:t>
            </a:r>
            <a:r>
              <a:rPr lang="en-US" dirty="0" smtClean="0"/>
              <a:t>points may be (</a:t>
            </a:r>
            <a:r>
              <a:rPr lang="en-US" b="1" dirty="0" smtClean="0"/>
              <a:t>not a tree</a:t>
            </a:r>
            <a:r>
              <a:rPr lang="en-US" dirty="0" smtClean="0"/>
              <a:t> for instance).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a pl/python proof of concept uses a totally different method to </a:t>
            </a:r>
            <a:r>
              <a:rPr lang="en-US" b="1" dirty="0" smtClean="0"/>
              <a:t>try to group points into meaningful groups </a:t>
            </a:r>
            <a:r>
              <a:rPr lang="en-US" dirty="0" smtClean="0"/>
              <a:t>(unsupervised clustering).</a:t>
            </a:r>
          </a:p>
          <a:p>
            <a:r>
              <a:rPr lang="en-US" dirty="0" smtClean="0"/>
              <a:t>In opposite to the most common situation, the method doesn’t know what to look for or how many objects it must find.</a:t>
            </a:r>
          </a:p>
          <a:p>
            <a:r>
              <a:rPr lang="en-US" dirty="0" smtClean="0"/>
              <a:t>The DBSCAN implementation used here scales very badly (compute distances between every points),</a:t>
            </a:r>
          </a:p>
          <a:p>
            <a:r>
              <a:rPr lang="en-US" dirty="0" smtClean="0"/>
              <a:t> but is sufficient to exhibit interesting results.</a:t>
            </a:r>
          </a:p>
          <a:p>
            <a:r>
              <a:rPr lang="en-US" dirty="0" smtClean="0"/>
              <a:t>A byproduct of the method is a new label saying if the point is very meaningful to its group or not.</a:t>
            </a:r>
          </a:p>
          <a:p>
            <a:r>
              <a:rPr lang="en-US" dirty="0" smtClean="0"/>
              <a:t>This can be used to robustify the process for example.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result of the same method on a larger area are much more interesting.</a:t>
            </a:r>
          </a:p>
          <a:p>
            <a:r>
              <a:rPr lang="en-US" dirty="0" smtClean="0"/>
              <a:t>The method has automatically separated the points into objects.</a:t>
            </a:r>
          </a:p>
          <a:p>
            <a:r>
              <a:rPr lang="en-US" dirty="0" smtClean="0"/>
              <a:t>These objects are quite close to ones a human would have chosen.</a:t>
            </a:r>
          </a:p>
          <a:p>
            <a:r>
              <a:rPr lang="en-US" dirty="0" smtClean="0"/>
              <a:t>Yet some objects have not been correctly segmented (a zebra is missing for instance)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the previous slides</a:t>
            </a:r>
            <a:r>
              <a:rPr lang="en-US" baseline="0" dirty="0" smtClean="0"/>
              <a:t> we</a:t>
            </a:r>
            <a:r>
              <a:rPr lang="en-US" dirty="0" smtClean="0"/>
              <a:t> presented 3 clustering methods using PL/R or PL/Python. </a:t>
            </a:r>
          </a:p>
          <a:p>
            <a:r>
              <a:rPr lang="en-US" dirty="0" smtClean="0"/>
              <a:t>Such processing is done in-base but could be done outside of the db.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For this application the ability to use it in-base is essential.</a:t>
            </a:r>
          </a:p>
          <a:p>
            <a:r>
              <a:rPr lang="en-US" dirty="0" smtClean="0"/>
              <a:t>The idea is for instance to add a column to the patch table called descriptor. So for every patch of points, we have a descriptor.</a:t>
            </a:r>
          </a:p>
          <a:p>
            <a:r>
              <a:rPr lang="en-US" dirty="0" smtClean="0"/>
              <a:t>Such descriptor is very useful to filter the patch, or try to guess what object</a:t>
            </a:r>
            <a:r>
              <a:rPr lang="en-US" baseline="0" dirty="0" smtClean="0"/>
              <a:t> the points in patch represent.</a:t>
            </a:r>
            <a:endParaRPr lang="en-US" dirty="0" smtClean="0"/>
          </a:p>
          <a:p>
            <a:r>
              <a:rPr lang="en-US" dirty="0" smtClean="0"/>
              <a:t>The capacity to compute the descriptor in base allows for </a:t>
            </a:r>
            <a:r>
              <a:rPr lang="en-US" b="1" dirty="0" smtClean="0"/>
              <a:t>automatic update of the descriptor </a:t>
            </a:r>
            <a:r>
              <a:rPr lang="en-US" dirty="0" smtClean="0"/>
              <a:t>whenever the points in a patch changes or when a new patch is added (via triggers).</a:t>
            </a:r>
          </a:p>
          <a:p>
            <a:r>
              <a:rPr lang="en-US" dirty="0" smtClean="0"/>
              <a:t>This guarantee that the descriptor is up to date with the patch.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</a:t>
            </a:r>
            <a:r>
              <a:rPr lang="en-US" baseline="0" dirty="0" smtClean="0"/>
              <a:t> t</a:t>
            </a:r>
            <a:r>
              <a:rPr lang="en-US" dirty="0" smtClean="0"/>
              <a:t>his example we demonstrate</a:t>
            </a:r>
            <a:r>
              <a:rPr lang="en-US" baseline="0" dirty="0" smtClean="0"/>
              <a:t> </a:t>
            </a:r>
            <a:r>
              <a:rPr lang="en-US" dirty="0" smtClean="0"/>
              <a:t>use of another script language : pl/pgsql.</a:t>
            </a:r>
            <a:br>
              <a:rPr lang="en-US" dirty="0" smtClean="0"/>
            </a:br>
            <a:r>
              <a:rPr lang="en-US" dirty="0" smtClean="0"/>
              <a:t>This language is interesting because it is very tightly integrated into postgres and interacts very well with SQL.</a:t>
            </a:r>
          </a:p>
          <a:p>
            <a:r>
              <a:rPr lang="en-US" dirty="0" smtClean="0"/>
              <a:t>This proof of concept function convert a point cloud into a raster (image viewed from above).</a:t>
            </a:r>
          </a:p>
          <a:p>
            <a:r>
              <a:rPr lang="en-US" dirty="0" smtClean="0"/>
              <a:t>It is formally a projection of points along the Z axis, then a quantization to form pixel of the given size.</a:t>
            </a:r>
          </a:p>
          <a:p>
            <a:r>
              <a:rPr lang="en-US" dirty="0" smtClean="0"/>
              <a:t>It is essential to be able to convert point clouds to image because image processing algorithm can be greatly accelerated using GPU.</a:t>
            </a:r>
          </a:p>
          <a:p>
            <a:r>
              <a:rPr lang="en-US" dirty="0" smtClean="0"/>
              <a:t>Moreover, in the image dimension we can leverage the neighborhood information (we know close pixels) that  is missing in point cloud.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slides demonstrate use of image processing in base.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introduce you to Point Cloud data.</a:t>
            </a:r>
            <a:br>
              <a:rPr lang="en-US" dirty="0" smtClean="0"/>
            </a:br>
            <a:r>
              <a:rPr lang="en-US" dirty="0" smtClean="0"/>
              <a:t>Then we show that such data is better used inside a DBMS rather than in a file system</a:t>
            </a:r>
          </a:p>
          <a:p>
            <a:r>
              <a:rPr lang="en-US" dirty="0" smtClean="0"/>
              <a:t>Storing the data in DBMS allows fast operations, like different types of querying</a:t>
            </a:r>
          </a:p>
          <a:p>
            <a:r>
              <a:rPr lang="en-US" dirty="0" smtClean="0"/>
              <a:t>We can also directly process data in base.</a:t>
            </a:r>
          </a:p>
          <a:p>
            <a:r>
              <a:rPr lang="en-US" dirty="0" smtClean="0"/>
              <a:t>Last, such point cloud server can be integrated into a</a:t>
            </a:r>
            <a:r>
              <a:rPr lang="en-US" baseline="0" dirty="0" smtClean="0"/>
              <a:t> </a:t>
            </a:r>
            <a:r>
              <a:rPr lang="en-US" dirty="0" smtClean="0"/>
              <a:t>complex architecture with other servers.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now use the conversion from patches to raster to perform python image processing on a point cloud.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first application is to </a:t>
            </a:r>
            <a:r>
              <a:rPr lang="en-US" b="1" dirty="0" smtClean="0"/>
              <a:t>detect façades of buildings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convert the point cloud to raster, then use various filters to detect façade in it.</a:t>
            </a:r>
          </a:p>
          <a:p>
            <a:r>
              <a:rPr lang="en-US" dirty="0" smtClean="0"/>
              <a:t>The right illustration shows the result, that are very close to the ground truth (Open Data Paris Building data).</a:t>
            </a:r>
          </a:p>
          <a:p>
            <a:r>
              <a:rPr lang="en-US" dirty="0" smtClean="0"/>
              <a:t>The small variation may be explained by the un-precise way we define building border : are we taking into account balcony,  flap, etc.?</a:t>
            </a:r>
          </a:p>
          <a:p>
            <a:r>
              <a:rPr lang="en-US" dirty="0" smtClean="0"/>
              <a:t>This detection example</a:t>
            </a:r>
            <a:r>
              <a:rPr lang="en-US" baseline="0" dirty="0" smtClean="0"/>
              <a:t> </a:t>
            </a:r>
            <a:r>
              <a:rPr lang="en-US" dirty="0" smtClean="0"/>
              <a:t>is based on geometrical information.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image processing example with pl/python .</a:t>
            </a:r>
            <a:br>
              <a:rPr lang="en-US" dirty="0" smtClean="0"/>
            </a:br>
            <a:r>
              <a:rPr lang="en-US" b="1" dirty="0" smtClean="0"/>
              <a:t>Here we detect sidewalk (and gutters). </a:t>
            </a:r>
          </a:p>
          <a:p>
            <a:r>
              <a:rPr lang="en-US" dirty="0" smtClean="0"/>
              <a:t>Such information is very important because it strongly structures</a:t>
            </a:r>
            <a:r>
              <a:rPr lang="en-US" baseline="0" dirty="0" smtClean="0"/>
              <a:t> </a:t>
            </a:r>
            <a:r>
              <a:rPr lang="en-US" dirty="0" smtClean="0"/>
              <a:t>street space.</a:t>
            </a:r>
          </a:p>
          <a:p>
            <a:r>
              <a:rPr lang="en-US" dirty="0" smtClean="0"/>
              <a:t>The detection is based on geometrical information.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demonstrate a more complex image processing pipeline </a:t>
            </a:r>
            <a:r>
              <a:rPr lang="en-US" b="1" dirty="0" smtClean="0"/>
              <a:t>to detect street markings.</a:t>
            </a:r>
          </a:p>
          <a:p>
            <a:r>
              <a:rPr lang="en-US" b="0" dirty="0" smtClean="0"/>
              <a:t>The</a:t>
            </a:r>
            <a:r>
              <a:rPr lang="en-US" b="0" baseline="0" dirty="0" smtClean="0"/>
              <a:t> complexity comes from the mix between image processing (image world) and clustering (feature world).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example also use both geometrical information and reflectance information (intensity of returned laser impulse).</a:t>
            </a:r>
          </a:p>
          <a:p>
            <a:r>
              <a:rPr lang="en-US" b="1" dirty="0" smtClean="0"/>
              <a:t>This kind of prototyping is very fast (~1 day, python</a:t>
            </a:r>
            <a:r>
              <a:rPr lang="en-US" b="1" baseline="0" dirty="0" smtClean="0"/>
              <a:t> beginner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Illustrations</a:t>
            </a:r>
            <a:r>
              <a:rPr lang="en-US" baseline="0" dirty="0" smtClean="0"/>
              <a:t> of the </a:t>
            </a:r>
            <a:r>
              <a:rPr lang="en-US" dirty="0" smtClean="0"/>
              <a:t>same method,</a:t>
            </a:r>
            <a:r>
              <a:rPr lang="en-US" baseline="0" dirty="0" smtClean="0"/>
              <a:t> de-zoom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presented some processing methods that take place in a DBMS.</a:t>
            </a:r>
          </a:p>
          <a:p>
            <a:r>
              <a:rPr lang="en-US" dirty="0" smtClean="0"/>
              <a:t>Yet some very intense processing may better be done outside of the server, on a different computer.</a:t>
            </a:r>
          </a:p>
          <a:p>
            <a:r>
              <a:rPr lang="en-US" dirty="0" smtClean="0"/>
              <a:t>The same is true for legacy programs necessitating files as input.</a:t>
            </a:r>
          </a:p>
          <a:p>
            <a:endParaRPr lang="en-US" dirty="0" smtClean="0"/>
          </a:p>
          <a:p>
            <a:r>
              <a:rPr lang="en-US" dirty="0" smtClean="0"/>
              <a:t>For this purpose the point cloud server can also be used in 2 more</a:t>
            </a:r>
            <a:r>
              <a:rPr lang="en-US" baseline="0" dirty="0" smtClean="0"/>
              <a:t> </a:t>
            </a:r>
            <a:r>
              <a:rPr lang="en-US" dirty="0" smtClean="0"/>
              <a:t>ways :</a:t>
            </a:r>
          </a:p>
          <a:p>
            <a:r>
              <a:rPr lang="en-US" dirty="0" smtClean="0"/>
              <a:t> - To generate </a:t>
            </a:r>
            <a:r>
              <a:rPr lang="en-US" b="1" dirty="0" smtClean="0"/>
              <a:t>on-the-fly point cloud files </a:t>
            </a:r>
            <a:r>
              <a:rPr lang="en-US" dirty="0" smtClean="0"/>
              <a:t>for traditional programs</a:t>
            </a:r>
          </a:p>
          <a:p>
            <a:r>
              <a:rPr lang="en-US" dirty="0" smtClean="0"/>
              <a:t> - To </a:t>
            </a:r>
            <a:r>
              <a:rPr lang="en-US" b="1" dirty="0" smtClean="0"/>
              <a:t>stream points </a:t>
            </a:r>
            <a:r>
              <a:rPr lang="en-US" dirty="0" smtClean="0"/>
              <a:t>for adapted programs.</a:t>
            </a:r>
          </a:p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usage allows the construction of complex architecture.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processing big point clouds, a common problem is to </a:t>
            </a:r>
            <a:r>
              <a:rPr lang="en-US" b="1" dirty="0" smtClean="0"/>
              <a:t>process small pieces </a:t>
            </a:r>
            <a:r>
              <a:rPr lang="en-US" dirty="0" smtClean="0"/>
              <a:t>of the point cloud at a time.</a:t>
            </a:r>
          </a:p>
          <a:p>
            <a:r>
              <a:rPr lang="en-US" dirty="0" smtClean="0"/>
              <a:t>The difficulty is that it may be necessary to have overlapping processing area to guarantee that points on the </a:t>
            </a:r>
            <a:r>
              <a:rPr lang="en-US" b="1" dirty="0" smtClean="0"/>
              <a:t>border</a:t>
            </a:r>
            <a:r>
              <a:rPr lang="en-US" dirty="0" smtClean="0"/>
              <a:t> are correctly handled.</a:t>
            </a:r>
          </a:p>
          <a:p>
            <a:r>
              <a:rPr lang="en-US" dirty="0" smtClean="0"/>
              <a:t>If the point cloud is stored in a  file system, this has to be done manually, and is very limited and</a:t>
            </a:r>
            <a:r>
              <a:rPr lang="en-US" baseline="0" dirty="0" smtClean="0"/>
              <a:t> </a:t>
            </a:r>
            <a:r>
              <a:rPr lang="en-US" dirty="0" smtClean="0"/>
              <a:t>inefficient.</a:t>
            </a:r>
          </a:p>
          <a:p>
            <a:r>
              <a:rPr lang="en-US" dirty="0" smtClean="0"/>
              <a:t>The illustrations shows an example of processing a single file. All nearby files must also be loaded. So to process one file we must load 9 files 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doing batch processing with a point cloud server, it is easy to leverage other information already stored in the DBMS, like the trajectory of the acquisition vehicle.</a:t>
            </a:r>
          </a:p>
          <a:p>
            <a:r>
              <a:rPr lang="en-US" dirty="0" smtClean="0"/>
              <a:t>This way, we can precisely control how much overlap we need, and </a:t>
            </a:r>
            <a:r>
              <a:rPr lang="en-US" b="1" dirty="0" smtClean="0"/>
              <a:t>create on the fly temporary point cloud files on the disk </a:t>
            </a:r>
            <a:r>
              <a:rPr lang="en-US" dirty="0" smtClean="0"/>
              <a:t>for the out of db processing.</a:t>
            </a:r>
          </a:p>
          <a:p>
            <a:endParaRPr lang="en-US" dirty="0" smtClean="0"/>
          </a:p>
          <a:p>
            <a:r>
              <a:rPr lang="en-US" dirty="0" smtClean="0"/>
              <a:t>Illustrations shows how a trajectory has been automatically cut into overlapping surfaces. Then the processing is done one surface at a time,</a:t>
            </a:r>
          </a:p>
          <a:p>
            <a:r>
              <a:rPr lang="en-US" dirty="0" smtClean="0"/>
              <a:t> each time temporary writing on disk all the points in a surface.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big challenge with point cloud data is visualization.</a:t>
            </a:r>
          </a:p>
          <a:p>
            <a:r>
              <a:rPr lang="en-US" dirty="0" smtClean="0"/>
              <a:t>Visualization has been proven essential to understand data.</a:t>
            </a:r>
          </a:p>
          <a:p>
            <a:r>
              <a:rPr lang="en-US" dirty="0" smtClean="0"/>
              <a:t>Yet printing 5 billion points on screen is not an option.</a:t>
            </a:r>
          </a:p>
          <a:p>
            <a:r>
              <a:rPr lang="en-US" dirty="0" smtClean="0"/>
              <a:t>Instead we need to adapt the number of point we print depending of the distance of the patch.</a:t>
            </a:r>
            <a:br>
              <a:rPr lang="en-US" dirty="0" smtClean="0"/>
            </a:br>
            <a:r>
              <a:rPr lang="en-US" dirty="0" smtClean="0"/>
              <a:t>If the patch is very </a:t>
            </a:r>
            <a:r>
              <a:rPr lang="en-US" b="1" dirty="0" smtClean="0"/>
              <a:t>big</a:t>
            </a:r>
            <a:r>
              <a:rPr lang="en-US" dirty="0" smtClean="0"/>
              <a:t> on screen, it needs to be </a:t>
            </a:r>
            <a:r>
              <a:rPr lang="en-US" b="1" dirty="0" smtClean="0"/>
              <a:t>detailed</a:t>
            </a:r>
            <a:r>
              <a:rPr lang="en-US" dirty="0" smtClean="0"/>
              <a:t>. If the patch takes only </a:t>
            </a:r>
            <a:r>
              <a:rPr lang="en-US" b="1" dirty="0" smtClean="0"/>
              <a:t>one pixel </a:t>
            </a:r>
            <a:r>
              <a:rPr lang="en-US" dirty="0" smtClean="0"/>
              <a:t>on screen, it needs only </a:t>
            </a:r>
            <a:r>
              <a:rPr lang="en-US" b="1" dirty="0" smtClean="0"/>
              <a:t>1 point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Thus we need visually acceptable method to </a:t>
            </a:r>
            <a:r>
              <a:rPr lang="en-US" b="1" dirty="0" smtClean="0"/>
              <a:t>make the number of points per patch vary</a:t>
            </a:r>
            <a:r>
              <a:rPr lang="en-US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 a way to solve the problem of multi-resolution patch without duplication of data.</a:t>
            </a:r>
          </a:p>
          <a:p>
            <a:r>
              <a:rPr lang="en-US" dirty="0" smtClean="0"/>
              <a:t>The idea is simply to store the points of a patch in a determined order.</a:t>
            </a:r>
          </a:p>
          <a:p>
            <a:r>
              <a:rPr lang="en-US" dirty="0" smtClean="0"/>
              <a:t>Then, </a:t>
            </a:r>
            <a:r>
              <a:rPr lang="en-US" b="1" dirty="0" smtClean="0"/>
              <a:t>reading more or less points from the beginning of the patch will make a patch more or less resolute.</a:t>
            </a:r>
          </a:p>
          <a:p>
            <a:endParaRPr lang="en-US" dirty="0" smtClean="0"/>
          </a:p>
          <a:p>
            <a:r>
              <a:rPr lang="en-US" dirty="0" smtClean="0"/>
              <a:t>Right illustrations show a point cloud where the size of the point is proportional to its ordering.</a:t>
            </a:r>
          </a:p>
          <a:p>
            <a:r>
              <a:rPr lang="en-US" dirty="0" smtClean="0"/>
              <a:t>We can see that if we take the point starting from the bigger and going toward the smaller, we always have a good approximation of the total point cloud.</a:t>
            </a:r>
          </a:p>
          <a:p>
            <a:r>
              <a:rPr lang="en-US" dirty="0" smtClean="0"/>
              <a:t>The more we go toward the smaller points, the more detailed is the patch.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the work we present is open source.</a:t>
            </a:r>
          </a:p>
          <a:p>
            <a:r>
              <a:rPr lang="en-US" dirty="0" smtClean="0"/>
              <a:t>It showcases advanced usages, that are mostly proof of concept or prototype.</a:t>
            </a:r>
          </a:p>
          <a:p>
            <a:r>
              <a:rPr lang="en-US" dirty="0" smtClean="0"/>
              <a:t>This examples demonstrate that a point cloud server can work and give orders of magnitude, but are absolutely not suited for production usage.</a:t>
            </a:r>
          </a:p>
          <a:p>
            <a:r>
              <a:rPr lang="en-US" dirty="0" smtClean="0"/>
              <a:t>Be careful if you re-use code.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an example on real data (some levels are skipped).</a:t>
            </a:r>
          </a:p>
          <a:p>
            <a:r>
              <a:rPr lang="en-US" dirty="0" smtClean="0"/>
              <a:t>There is no duplication of data, only reordering.</a:t>
            </a:r>
          </a:p>
          <a:p>
            <a:r>
              <a:rPr lang="en-US" dirty="0" smtClean="0"/>
              <a:t>In the first illustration, we read only one point per patch, in the second we read 1+4 points per patch, in the third 1+4+16</a:t>
            </a:r>
            <a:r>
              <a:rPr lang="en-US" baseline="0" dirty="0" smtClean="0"/>
              <a:t> points per patch.</a:t>
            </a:r>
          </a:p>
          <a:p>
            <a:r>
              <a:rPr lang="en-US" baseline="0" dirty="0" smtClean="0"/>
              <a:t>Last illustration shows all the points.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the point cloud server to asynchronously stream 3D points to a browser.</a:t>
            </a:r>
          </a:p>
          <a:p>
            <a:r>
              <a:rPr lang="en-US" dirty="0" smtClean="0"/>
              <a:t>In this prototype, the </a:t>
            </a:r>
            <a:r>
              <a:rPr lang="en-US" b="1" dirty="0" smtClean="0"/>
              <a:t>browser</a:t>
            </a:r>
            <a:r>
              <a:rPr lang="en-US" dirty="0" smtClean="0"/>
              <a:t> is set at a </a:t>
            </a:r>
            <a:r>
              <a:rPr lang="en-US" b="1" dirty="0" smtClean="0"/>
              <a:t>location</a:t>
            </a:r>
            <a:r>
              <a:rPr lang="en-US" dirty="0" smtClean="0"/>
              <a:t>. It will then </a:t>
            </a:r>
            <a:r>
              <a:rPr lang="en-US" b="1" dirty="0" smtClean="0"/>
              <a:t>asks</a:t>
            </a:r>
            <a:r>
              <a:rPr lang="en-US" dirty="0" smtClean="0"/>
              <a:t> the point cloud server all the </a:t>
            </a:r>
            <a:r>
              <a:rPr lang="en-US" b="1" dirty="0" smtClean="0"/>
              <a:t>points</a:t>
            </a:r>
            <a:r>
              <a:rPr lang="en-US" dirty="0" smtClean="0"/>
              <a:t> that are around this location </a:t>
            </a:r>
          </a:p>
          <a:p>
            <a:r>
              <a:rPr lang="en-US" dirty="0" smtClean="0"/>
              <a:t>(level of detail and complex spatial query are possible).</a:t>
            </a:r>
          </a:p>
          <a:p>
            <a:r>
              <a:rPr lang="en-US" dirty="0" smtClean="0"/>
              <a:t>The point cloud server will </a:t>
            </a:r>
            <a:r>
              <a:rPr lang="en-US" b="1" dirty="0" smtClean="0"/>
              <a:t>find</a:t>
            </a:r>
            <a:r>
              <a:rPr lang="en-US" dirty="0" smtClean="0"/>
              <a:t> extremely fast which </a:t>
            </a:r>
            <a:r>
              <a:rPr lang="en-US" b="1" dirty="0" smtClean="0"/>
              <a:t>patch</a:t>
            </a:r>
            <a:r>
              <a:rPr lang="en-US" dirty="0" smtClean="0"/>
              <a:t> is close to the location, and </a:t>
            </a:r>
            <a:r>
              <a:rPr lang="en-US" b="1" dirty="0" smtClean="0"/>
              <a:t>send</a:t>
            </a:r>
            <a:r>
              <a:rPr lang="en-US" dirty="0" smtClean="0"/>
              <a:t> the corresponding </a:t>
            </a:r>
            <a:r>
              <a:rPr lang="en-US" b="1" dirty="0" smtClean="0"/>
              <a:t>points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These points are then </a:t>
            </a:r>
            <a:r>
              <a:rPr lang="en-US" b="1" dirty="0" smtClean="0"/>
              <a:t>rendered</a:t>
            </a:r>
            <a:r>
              <a:rPr lang="en-US" dirty="0" smtClean="0"/>
              <a:t> on the browser screen using WebGL.</a:t>
            </a:r>
          </a:p>
          <a:p>
            <a:r>
              <a:rPr lang="en-US" dirty="0" smtClean="0"/>
              <a:t>Using a node server allows the a-synchronicity : the </a:t>
            </a:r>
            <a:r>
              <a:rPr lang="en-US" b="1" dirty="0" smtClean="0"/>
              <a:t>browser is not blocked when loading points</a:t>
            </a:r>
            <a:r>
              <a:rPr lang="en-US" dirty="0" smtClean="0"/>
              <a:t>, it is a background task.</a:t>
            </a:r>
          </a:p>
          <a:p>
            <a:r>
              <a:rPr lang="en-US" dirty="0" smtClean="0"/>
              <a:t>Schema has been greatly simplified.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Illustrations (reading left to right top to bottom) of the points being streamed to the browser.</a:t>
            </a:r>
          </a:p>
          <a:p>
            <a:r>
              <a:rPr lang="en-US" dirty="0" smtClean="0"/>
              <a:t>Points are streamed</a:t>
            </a:r>
            <a:r>
              <a:rPr lang="en-US" baseline="0" dirty="0" smtClean="0"/>
              <a:t> patch by patch (1 m</a:t>
            </a:r>
            <a:r>
              <a:rPr lang="en-US" baseline="30000" dirty="0" smtClean="0"/>
              <a:t>3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The camera point of view change because the user can explore the data, and does not have to wait for all the data to be loaded.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present an even more complex architecture.</a:t>
            </a:r>
            <a:br>
              <a:rPr lang="en-US" dirty="0" smtClean="0"/>
            </a:br>
            <a:r>
              <a:rPr lang="en-US" dirty="0" smtClean="0"/>
              <a:t>Here the point cloud server is used to stream points to browser for visualization, </a:t>
            </a:r>
          </a:p>
          <a:p>
            <a:r>
              <a:rPr lang="en-US" dirty="0" smtClean="0"/>
              <a:t>And also to stream points to a web processing service.</a:t>
            </a:r>
          </a:p>
          <a:p>
            <a:r>
              <a:rPr lang="en-US" dirty="0" smtClean="0"/>
              <a:t>The web processing service is a method to semi-automatically reconstruct road surface and sidewalk surface.</a:t>
            </a:r>
          </a:p>
          <a:p>
            <a:r>
              <a:rPr lang="en-US" dirty="0" smtClean="0"/>
              <a:t>The method starts by selecting a few points on the border of sidewalk. </a:t>
            </a:r>
          </a:p>
          <a:p>
            <a:r>
              <a:rPr lang="en-US" dirty="0" smtClean="0"/>
              <a:t>Then the method automatically moves forward and try to find sidewalk again.</a:t>
            </a:r>
          </a:p>
          <a:p>
            <a:endParaRPr lang="en-US" dirty="0" smtClean="0"/>
          </a:p>
          <a:p>
            <a:r>
              <a:rPr lang="en-US" dirty="0" smtClean="0"/>
              <a:t>In fact the interaction is more complex, and the user can stop/start/redirect the method interactively.</a:t>
            </a:r>
          </a:p>
          <a:p>
            <a:r>
              <a:rPr lang="en-US" dirty="0" smtClean="0"/>
              <a:t>We omitted the previous part of the schema for more clarity,</a:t>
            </a:r>
            <a:r>
              <a:rPr lang="en-US" baseline="0" dirty="0" smtClean="0"/>
              <a:t> and also simplified this part.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 reading left to right top to bottom.</a:t>
            </a:r>
          </a:p>
          <a:p>
            <a:r>
              <a:rPr lang="en-US" dirty="0" smtClean="0"/>
              <a:t>Illustrations 1 and 2: the user selects some starting points on the curbstone to initialize the algorithm.</a:t>
            </a:r>
          </a:p>
          <a:p>
            <a:r>
              <a:rPr lang="en-US" dirty="0" smtClean="0"/>
              <a:t>Illustrations 3 and 4: the method models road and sidewalk surfaces, and moves forward.</a:t>
            </a:r>
          </a:p>
          <a:p>
            <a:r>
              <a:rPr lang="en-US" dirty="0" smtClean="0"/>
              <a:t>Illustrations 5 and 6: results : road and sidewalk modeled.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for the help of everybody.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 millions points, with the color proportional to intensity of reflected light.</a:t>
            </a:r>
            <a:br>
              <a:rPr lang="en-US" dirty="0" smtClean="0"/>
            </a:br>
            <a:r>
              <a:rPr lang="en-US" dirty="0" smtClean="0"/>
              <a:t>Note that the lighting is artificial and only helps to understand the scene.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illustrations are again colored based on intensity of return.</a:t>
            </a:r>
          </a:p>
          <a:p>
            <a:r>
              <a:rPr lang="en-US" dirty="0" smtClean="0"/>
              <a:t>Bottom illustrations are from a different lidar less precise, but acquiring much more points.</a:t>
            </a:r>
          </a:p>
          <a:p>
            <a:r>
              <a:rPr lang="en-US" dirty="0" smtClean="0"/>
              <a:t>The bottom right illustration is only the geometry of the points (3D), with a lighting imitating ambient occlusion for a better understanding of the scene.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important to understand three things:</a:t>
            </a:r>
          </a:p>
          <a:p>
            <a:r>
              <a:rPr lang="en-US" dirty="0" smtClean="0"/>
              <a:t> - point clouds are a big pack of unordered 3D points.</a:t>
            </a:r>
          </a:p>
          <a:p>
            <a:r>
              <a:rPr lang="en-US" dirty="0" smtClean="0"/>
              <a:t> - each point may have several attributes.</a:t>
            </a:r>
          </a:p>
          <a:p>
            <a:r>
              <a:rPr lang="en-US" dirty="0" smtClean="0"/>
              <a:t> - points are result the of sensing , they are a measure.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1" y="476251"/>
            <a:ext cx="935037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561388" y="6565903"/>
            <a:ext cx="5048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1" y="3068964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70" y="3620616"/>
            <a:ext cx="7776863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6" y="6510342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fld id="{BF672DD4-31B6-4D71-ACEE-7D119C08820F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42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9" y="1857364"/>
            <a:ext cx="7772400" cy="1709266"/>
          </a:xfrm>
        </p:spPr>
        <p:txBody>
          <a:bodyPr anchor="b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‹#›</a:t>
            </a:fld>
            <a:r>
              <a:rPr lang="fr-FR" dirty="0"/>
              <a:t>/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57159" y="3714753"/>
            <a:ext cx="8362950" cy="2786082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6" y="6510342"/>
            <a:ext cx="211929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‹#›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9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C8A52-1116-4E68-9263-304DA869BD9E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7" y="6510342"/>
            <a:ext cx="2101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‹#›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1" y="1196756"/>
            <a:ext cx="1331641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9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1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56EFF68-ECF1-493F-8C4E-24C19F7E3718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38126" y="6510342"/>
            <a:ext cx="2119297" cy="365125"/>
          </a:xfrm>
        </p:spPr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‹#›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28F6B-5A4E-4C60-AB97-327077DD9417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‹#›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1" y="490542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1" y="1341442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9" y="6510342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F60618-7B6B-4743-9459-B8A8260C86C4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‹#›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landia.com/postgresql-session-6-postgis.htm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Remi-C/Postgres_Day_2014_10_Remi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ostgresql.org/wiki/Postgres-X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msey/pointclou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msey/pointcloud#compress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ata.ign.fr/benchmarks/UrbanAnalysi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PPP_utilities/blob/master/pointcloud/rc_compute_range.sq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dependent_component_analysi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dal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emi-C/Pointcloud_in_d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grasswiki.osgeo.org/wiki/GRASS_and_Python" TargetMode="External"/><Relationship Id="rId3" Type="http://schemas.openxmlformats.org/officeDocument/2006/relationships/hyperlink" Target="http://en.wikipedia.org/wiki/R_(programming_language)" TargetMode="External"/><Relationship Id="rId7" Type="http://schemas.openxmlformats.org/officeDocument/2006/relationships/hyperlink" Target="http://resources.arcgis.com/en/communities/python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Python_(programming_language)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://shiny.rstudio.com/" TargetMode="External"/><Relationship Id="rId10" Type="http://schemas.openxmlformats.org/officeDocument/2006/relationships/hyperlink" Target="http://cython.org/" TargetMode="External"/><Relationship Id="rId4" Type="http://schemas.openxmlformats.org/officeDocument/2006/relationships/hyperlink" Target="http://cran.r-project.org/web/views/Spatial.html" TargetMode="External"/><Relationship Id="rId9" Type="http://schemas.openxmlformats.org/officeDocument/2006/relationships/hyperlink" Target="http://docs.qgis.org/testing/en/docs/user_manual/processing/script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gresql.org/docs/current/static/extend-extensions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LR_demo/clusteri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hyperlink" Target="http://cran.r-project.org/web/packages/nnclust/index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s://github.com/Remi-C/Postgres_Day_2014_10_RemiC/tree/master/Point_Cloud/Patch_to_python/screen" TargetMode="External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RANSAC" TargetMode="External"/><Relationship Id="rId5" Type="http://schemas.openxmlformats.org/officeDocument/2006/relationships/hyperlink" Target="https://github.com/strawlab/python-pcl" TargetMode="External"/><Relationship Id="rId10" Type="http://schemas.openxmlformats.org/officeDocument/2006/relationships/image" Target="../media/image50.jpeg"/><Relationship Id="rId4" Type="http://schemas.openxmlformats.org/officeDocument/2006/relationships/hyperlink" Target="http://www.numpy.org/" TargetMode="External"/><Relationship Id="rId9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hyperlink" Target="https://github.com/Remi-C/Postgres_Day_2014_10_RemiC/tree/master/Point_Cloud/Patch_to_python" TargetMode="External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hyperlink" Target="http://scikit-learn.org/stable/modules/generated/sklearn.cluster.DBSCAN.html" TargetMode="External"/><Relationship Id="rId10" Type="http://schemas.openxmlformats.org/officeDocument/2006/relationships/image" Target="../media/image55.jpeg"/><Relationship Id="rId4" Type="http://schemas.openxmlformats.org/officeDocument/2006/relationships/hyperlink" Target="https://github.com/strawlab/python-pcl" TargetMode="External"/><Relationship Id="rId9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oint_Cloud/Patch_to_python/PCA_ICA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hyperlink" Target="http://scikit-learn.org/stable/modules/decomposition.html#independent-component-analysis-ic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PPP_utilities/tree/master/pointcloud/patch_to_raster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hyperlink" Target="https://github.com/Remi-C/Postgres_Day_2014_10_RemiC/tree/master/Point_Cloud/Image_Porcessing/building_border_detec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oint_Cloud/Image_Porcessing/sidewalk_border_detection/scree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github.com/Remi-C/Postgres_Day_2014_10_RemiC/tree/master/Point_Cloud/Image_Porcessing/markings_detection" TargetMode="External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s://github.com/Remi-C/Postgres_Day_2014_10_RemiC/tree/master/Point_Cloud/Image_Porcessing/markings_detection" TargetMode="External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LOD_ordering_for_patches_of_point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ata.ign.fr/benchmarks/UrbanAnalysis/" TargetMode="External"/><Relationship Id="rId5" Type="http://schemas.openxmlformats.org/officeDocument/2006/relationships/hyperlink" Target="https://github.com/Remi-C/PPPP_utilities" TargetMode="External"/><Relationship Id="rId4" Type="http://schemas.openxmlformats.org/officeDocument/2006/relationships/hyperlink" Target="https://github.com/Remi-C/Pointcloud_in_db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cap="small" dirty="0" smtClean="0">
                <a:latin typeface="Arno Pro" pitchFamily="18" charset="0"/>
              </a:rPr>
              <a:t>A Postgres  Server for point clouds storage and processing</a:t>
            </a:r>
            <a:endParaRPr lang="en-US" sz="1800" b="1" cap="small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1" y="4000504"/>
            <a:ext cx="8072494" cy="264320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Presented at </a:t>
            </a:r>
            <a:r>
              <a:rPr lang="en-US" dirty="0" smtClean="0">
                <a:latin typeface="Arno Pro" pitchFamily="18" charset="0"/>
                <a:hlinkClick r:id="rId3"/>
              </a:rPr>
              <a:t> postgresl PARIS session 6. 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5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  <a:hlinkClick r:id="rId4"/>
              </a:rPr>
              <a:t>https://github.com/Remi-C/Postgres_Day_2014_10_RemiC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Rémi Cura</a:t>
            </a:r>
            <a:endParaRPr lang="en-US" cap="none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Julien Perret – Nicolas paparoditis – GildaS Le meur</a:t>
            </a:r>
          </a:p>
        </p:txBody>
      </p:sp>
      <p:pic>
        <p:nvPicPr>
          <p:cNvPr id="10" name="Picture 3" descr="D:\RemiCura\documents\logo_matis_cogi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7291" y="428604"/>
            <a:ext cx="1654472" cy="107157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2132" y="428604"/>
            <a:ext cx="3571868" cy="85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175" y="5572140"/>
            <a:ext cx="3103680" cy="519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10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7" name="Picture 3" descr="D:\RemiCura\DATA\Donnees_conf\illustration_Fabrice\export_to_gif\riegl\img-002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7" y="1142984"/>
            <a:ext cx="2931422" cy="29104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2" name="Picture 2" descr="D:\RemiCura\DATA\Donnees_conf\illustration_Fabrice\export_to_gif\riegl\img-0028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41" y="3857628"/>
            <a:ext cx="2950005" cy="29289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D:\RemiCura\DATA\Donnees_conf\illustration_Fabrice\export_to_gif\velo\img-00136.png"/>
          <p:cNvPicPr>
            <a:picLocks noChangeAspect="1" noChangeArrowheads="1"/>
          </p:cNvPicPr>
          <p:nvPr/>
        </p:nvPicPr>
        <p:blipFill>
          <a:blip r:embed="rId5" cstate="print"/>
          <a:srcRect r="30057"/>
          <a:stretch>
            <a:fillRect/>
          </a:stretch>
        </p:blipFill>
        <p:spPr bwMode="auto">
          <a:xfrm>
            <a:off x="4857752" y="1142984"/>
            <a:ext cx="3657059" cy="27733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4" name="Picture 4" descr="D:\RemiCura\DATA\Donnees_conf\illustration_Fabrice\export_to_gif\velo\img-00166.png"/>
          <p:cNvPicPr>
            <a:picLocks noChangeAspect="1" noChangeArrowheads="1"/>
          </p:cNvPicPr>
          <p:nvPr/>
        </p:nvPicPr>
        <p:blipFill>
          <a:blip r:embed="rId6" cstate="print"/>
          <a:srcRect r="28954"/>
          <a:stretch>
            <a:fillRect/>
          </a:stretch>
        </p:blipFill>
        <p:spPr bwMode="auto">
          <a:xfrm>
            <a:off x="5429224" y="3929066"/>
            <a:ext cx="3714776" cy="27733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ZoneTexte 10"/>
          <p:cNvSpPr txBox="1"/>
          <p:nvPr/>
        </p:nvSpPr>
        <p:spPr>
          <a:xfrm>
            <a:off x="4143373" y="6427116"/>
            <a:ext cx="1214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: F. Monier, IGN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85720" y="4071942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laser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714876" y="3929070"/>
            <a:ext cx="78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Velodyn Laser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Example : aerial and terrestrial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10/1/2014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5845" name="Picture 5" descr="E:\RemiCura\PROJETS\Postgres_Day_2014_10_RemiC\presentation\src\these_jerome_demantke_aeriall_acquisi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8" y="2112125"/>
            <a:ext cx="4071933" cy="3817206"/>
          </a:xfrm>
          <a:prstGeom prst="rect">
            <a:avLst/>
          </a:prstGeom>
          <a:noFill/>
        </p:spPr>
      </p:pic>
      <p:pic>
        <p:nvPicPr>
          <p:cNvPr id="35846" name="Picture 6" descr="E:\RemiCura\PROJETS\Postgres_Day_2014_10_RemiC\presentation\src\these_jerome_demantke_terrestrial_acquisition_3.jpg"/>
          <p:cNvPicPr>
            <a:picLocks noChangeAspect="1" noChangeArrowheads="1"/>
          </p:cNvPicPr>
          <p:nvPr/>
        </p:nvPicPr>
        <p:blipFill>
          <a:blip r:embed="rId4" cstate="print"/>
          <a:srcRect r="25604"/>
          <a:stretch>
            <a:fillRect/>
          </a:stretch>
        </p:blipFill>
        <p:spPr bwMode="auto">
          <a:xfrm>
            <a:off x="1" y="2099955"/>
            <a:ext cx="4929190" cy="3848387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1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J. Demantké Thesis, 2013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072066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J. Demantké Thesis, 2013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1" y="1785926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 constant very high density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072066" y="171448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Almost constant low density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Why so many people use it?</a:t>
            </a:r>
          </a:p>
          <a:p>
            <a:pPr lvl="1"/>
            <a:r>
              <a:rPr lang="en-US" dirty="0" smtClean="0"/>
              <a:t>3D from images is an ill posed problem. (i.e.: given a pixel in image space, what is its position and size in real world )</a:t>
            </a:r>
          </a:p>
          <a:p>
            <a:pPr lvl="1"/>
            <a:r>
              <a:rPr lang="en-US" dirty="0" smtClean="0"/>
              <a:t>Very good precision (close and long range)</a:t>
            </a:r>
          </a:p>
          <a:p>
            <a:pPr lvl="1"/>
            <a:r>
              <a:rPr lang="en-US" dirty="0" smtClean="0"/>
              <a:t>Reliable (night/bright day/shadows…)</a:t>
            </a:r>
          </a:p>
          <a:p>
            <a:pPr lvl="1"/>
            <a:r>
              <a:rPr lang="en-US" dirty="0" smtClean="0"/>
              <a:t>Devices are affordable-ish (common on small robots, tested on small drones)</a:t>
            </a:r>
          </a:p>
          <a:p>
            <a:pPr lvl="1"/>
            <a:r>
              <a:rPr lang="en-US" dirty="0" smtClean="0"/>
              <a:t>Complements very well images. 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10/1/2014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Order of magnitude</a:t>
            </a:r>
            <a:endParaRPr lang="en-US" cap="none" dirty="0" smtClean="0"/>
          </a:p>
          <a:p>
            <a:r>
              <a:rPr lang="en-US" cap="none" dirty="0" smtClean="0"/>
              <a:t>Point clouds are cool, but very BIG</a:t>
            </a:r>
          </a:p>
          <a:p>
            <a:pPr lvl="1"/>
            <a:r>
              <a:rPr lang="en-US" dirty="0" smtClean="0"/>
              <a:t>Current devices: 1 </a:t>
            </a:r>
            <a:r>
              <a:rPr lang="en-US" b="1" dirty="0" smtClean="0"/>
              <a:t>M</a:t>
            </a:r>
            <a:r>
              <a:rPr lang="en-US" dirty="0" smtClean="0"/>
              <a:t>illion points/</a:t>
            </a:r>
            <a:r>
              <a:rPr lang="en-US" b="1" dirty="0" smtClean="0"/>
              <a:t>sec</a:t>
            </a:r>
            <a:r>
              <a:rPr lang="en-US" dirty="0" smtClean="0"/>
              <a:t>, 12+ attributes. Ouch !</a:t>
            </a:r>
          </a:p>
          <a:p>
            <a:pPr lvl="1"/>
            <a:r>
              <a:rPr lang="en-US" dirty="0" smtClean="0"/>
              <a:t>1 hour: several </a:t>
            </a:r>
            <a:r>
              <a:rPr lang="en-US" b="1" dirty="0" smtClean="0"/>
              <a:t>B</a:t>
            </a:r>
            <a:r>
              <a:rPr lang="en-US" dirty="0" smtClean="0"/>
              <a:t>illions points.</a:t>
            </a:r>
          </a:p>
          <a:p>
            <a:pPr lvl="1"/>
            <a:r>
              <a:rPr lang="en-US" dirty="0" smtClean="0"/>
              <a:t>French mapping agency (IGN): 100’s of data sets, aerial + terrestrial, several type of lasers.</a:t>
            </a:r>
          </a:p>
          <a:p>
            <a:pPr lvl="1"/>
            <a:endParaRPr lang="en-US" dirty="0" smtClean="0"/>
          </a:p>
          <a:p>
            <a:pPr lvl="1"/>
            <a:r>
              <a:rPr lang="en-US" cap="none" dirty="0" smtClean="0"/>
              <a:t>Can’t loa</a:t>
            </a:r>
            <a:r>
              <a:rPr lang="en-US" dirty="0" smtClean="0"/>
              <a:t>d much more than 20 Millions points in memory</a:t>
            </a:r>
            <a:br>
              <a:rPr lang="en-US" dirty="0" smtClean="0"/>
            </a:br>
            <a:r>
              <a:rPr lang="en-US" dirty="0" smtClean="0"/>
              <a:t>=&gt; can’t process much more than 10 Millions points at a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 much data: working on its own copy of it is not an option. </a:t>
            </a:r>
          </a:p>
          <a:p>
            <a:pPr lvl="1"/>
            <a:r>
              <a:rPr lang="en-US" dirty="0" smtClean="0"/>
              <a:t>All data must be centralized on specific storage solution.</a:t>
            </a:r>
          </a:p>
          <a:p>
            <a:pPr lvl="1"/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13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8" y="1857364"/>
            <a:ext cx="8215370" cy="1709266"/>
          </a:xfrm>
        </p:spPr>
        <p:txBody>
          <a:bodyPr/>
          <a:lstStyle/>
          <a:p>
            <a:r>
              <a:rPr lang="en-US" dirty="0" smtClean="0"/>
              <a:t>Why use a </a:t>
            </a:r>
            <a:r>
              <a:rPr lang="en-US" cap="small" dirty="0" err="1" smtClean="0"/>
              <a:t>DataBase</a:t>
            </a:r>
            <a:r>
              <a:rPr lang="en-US" cap="small" dirty="0" smtClean="0"/>
              <a:t> Management System</a:t>
            </a:r>
            <a:r>
              <a:rPr lang="en-US" dirty="0" smtClean="0"/>
              <a:t> ?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14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people do with point clouds?</a:t>
            </a:r>
          </a:p>
          <a:p>
            <a:r>
              <a:rPr lang="en-US" dirty="0" smtClean="0"/>
              <a:t>Using A File system solution</a:t>
            </a:r>
          </a:p>
          <a:p>
            <a:r>
              <a:rPr lang="en-US" dirty="0" smtClean="0"/>
              <a:t>Using A DBMS solution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people do with point clouds? </a:t>
            </a:r>
          </a:p>
          <a:p>
            <a:pPr>
              <a:buNone/>
            </a:pPr>
            <a:r>
              <a:rPr lang="en-US" dirty="0" smtClean="0"/>
              <a:t>(See [</a:t>
            </a:r>
            <a:r>
              <a:rPr lang="fr-FR" dirty="0" smtClean="0"/>
              <a:t>oosterom, 2014</a:t>
            </a:r>
            <a:r>
              <a:rPr lang="en-US" dirty="0" smtClean="0"/>
              <a:t>] in “resources”)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Query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572266" y="4591058"/>
            <a:ext cx="2357454" cy="2857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9" y="1071550"/>
            <a:ext cx="8362950" cy="4785395"/>
          </a:xfrm>
        </p:spPr>
        <p:txBody>
          <a:bodyPr/>
          <a:lstStyle/>
          <a:p>
            <a:r>
              <a:rPr lang="en-US" dirty="0" smtClean="0"/>
              <a:t>Illustration of quad tree in file system</a:t>
            </a:r>
          </a:p>
          <a:p>
            <a:r>
              <a:rPr lang="en-US" cap="none" dirty="0" smtClean="0"/>
              <a:t>Typically, point clouds are cut in small files inside a hierarchy of folders (ex : quad tree).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16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0"/>
            <a:ext cx="2357422" cy="23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500299" y="2214554"/>
            <a:ext cx="14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785787" y="2214554"/>
            <a:ext cx="14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25634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000233" y="367975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2000233" y="4572009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/s1/s1..4/s1..4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786182" y="2143119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 </a:t>
            </a:r>
          </a:p>
          <a:p>
            <a:r>
              <a:rPr lang="en-US" dirty="0" smtClean="0"/>
              <a:t>number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3240080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0</a:t>
            </a:r>
            <a:endParaRPr lang="en-US" baseline="30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857621" y="3672130"/>
            <a:ext cx="57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786181" y="457200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500795" y="2357433"/>
            <a:ext cx="2928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0                     1                       1</a:t>
            </a:r>
          </a:p>
          <a:p>
            <a:r>
              <a:rPr lang="en-US" sz="1200" dirty="0" smtClean="0"/>
              <a:t> 1                     4                       5</a:t>
            </a:r>
          </a:p>
          <a:p>
            <a:r>
              <a:rPr lang="en-US" sz="1200" dirty="0" smtClean="0"/>
              <a:t> 2                    16                     21</a:t>
            </a:r>
          </a:p>
          <a:p>
            <a:r>
              <a:rPr lang="en-US" sz="1200" dirty="0" smtClean="0"/>
              <a:t> 3                     64                    85</a:t>
            </a:r>
          </a:p>
          <a:p>
            <a:r>
              <a:rPr lang="en-US" sz="1200" dirty="0" smtClean="0"/>
              <a:t> 4               2.6e+02           3.4e+02</a:t>
            </a:r>
          </a:p>
          <a:p>
            <a:r>
              <a:rPr lang="en-US" sz="1200" dirty="0" smtClean="0"/>
              <a:t> 5               1e+03              1.4e+03</a:t>
            </a:r>
          </a:p>
          <a:p>
            <a:r>
              <a:rPr lang="en-US" sz="1200" dirty="0" smtClean="0"/>
              <a:t> 6               4.1e+03           5.5e+03</a:t>
            </a:r>
          </a:p>
          <a:p>
            <a:r>
              <a:rPr lang="en-US" sz="1200" dirty="0" smtClean="0"/>
              <a:t> 7               1.6e+04           2.2e+04</a:t>
            </a:r>
          </a:p>
          <a:p>
            <a:r>
              <a:rPr lang="en-US" sz="1200" dirty="0" smtClean="0"/>
              <a:t> 8               6.6e+04           8.7e+04</a:t>
            </a:r>
          </a:p>
          <a:p>
            <a:r>
              <a:rPr lang="en-US" sz="1200" dirty="0" smtClean="0"/>
              <a:t> 9               2.6e+05           3.5e+05</a:t>
            </a:r>
          </a:p>
          <a:p>
            <a:r>
              <a:rPr lang="en-US" sz="1200" dirty="0" smtClean="0"/>
              <a:t>10              1e+06              1.4e+06</a:t>
            </a:r>
          </a:p>
          <a:p>
            <a:r>
              <a:rPr lang="en-US" sz="1200" dirty="0" smtClean="0"/>
              <a:t>11              4.2e+06           5.6e+06</a:t>
            </a:r>
          </a:p>
          <a:p>
            <a:r>
              <a:rPr lang="en-US" dirty="0" smtClean="0"/>
              <a:t>12      1.7e+07    2.2e+07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572265" y="2000241"/>
            <a:ext cx="27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 folder  cum_folder</a:t>
            </a:r>
            <a:endParaRPr lang="en-US" baseline="300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5357820" y="4929198"/>
            <a:ext cx="1143008" cy="5000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3214678" y="5357827"/>
            <a:ext cx="2143141" cy="1214422"/>
            <a:chOff x="3929058" y="5643578"/>
            <a:chExt cx="1857388" cy="1214422"/>
          </a:xfrm>
        </p:grpSpPr>
        <p:sp>
          <p:nvSpPr>
            <p:cNvPr id="30" name="ZoneTexte 29"/>
            <p:cNvSpPr txBox="1"/>
            <p:nvPr/>
          </p:nvSpPr>
          <p:spPr>
            <a:xfrm>
              <a:off x="3929058" y="5657671"/>
              <a:ext cx="185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Greater than max. folder number on NTFS and EXT file systems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29058" y="5643578"/>
              <a:ext cx="1785950" cy="1214422"/>
            </a:xfrm>
            <a:prstGeom prst="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1" y="2143116"/>
            <a:ext cx="4714876" cy="307183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5715010" y="5357826"/>
            <a:ext cx="3428992" cy="13573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Is it enough? 100k pts/file</a:t>
            </a:r>
          </a:p>
          <a:p>
            <a:r>
              <a:rPr lang="en-US" dirty="0" smtClean="0"/>
              <a:t>8*10</a:t>
            </a:r>
            <a:r>
              <a:rPr lang="en-US" baseline="30000" dirty="0" smtClean="0"/>
              <a:t>6</a:t>
            </a:r>
            <a:r>
              <a:rPr lang="en-US" dirty="0" smtClean="0"/>
              <a:t> * 10</a:t>
            </a:r>
            <a:r>
              <a:rPr lang="en-US" baseline="30000" dirty="0" smtClean="0"/>
              <a:t>5</a:t>
            </a:r>
            <a:r>
              <a:rPr lang="en-US" dirty="0" smtClean="0"/>
              <a:t> = 10</a:t>
            </a:r>
            <a:r>
              <a:rPr lang="en-US" baseline="30000" dirty="0" smtClean="0"/>
              <a:t>11</a:t>
            </a:r>
            <a:r>
              <a:rPr lang="en-US" dirty="0" smtClean="0"/>
              <a:t> = </a:t>
            </a:r>
            <a:r>
              <a:rPr lang="en-US" b="1" dirty="0" smtClean="0"/>
              <a:t>800 Billions</a:t>
            </a:r>
            <a:r>
              <a:rPr lang="en-US" dirty="0" smtClean="0"/>
              <a:t> pts.</a:t>
            </a:r>
          </a:p>
          <a:p>
            <a:r>
              <a:rPr lang="en-US" dirty="0" smtClean="0"/>
              <a:t>For </a:t>
            </a:r>
            <a:r>
              <a:rPr lang="en-US" b="1" dirty="0" smtClean="0"/>
              <a:t>one</a:t>
            </a:r>
            <a:r>
              <a:rPr lang="en-US" dirty="0" smtClean="0"/>
              <a:t> laser : 3.6 Billions/h.</a:t>
            </a:r>
          </a:p>
          <a:p>
            <a:r>
              <a:rPr lang="en-US" dirty="0" smtClean="0"/>
              <a:t>Working day (8h) : 30 Billions</a:t>
            </a:r>
          </a:p>
          <a:p>
            <a:r>
              <a:rPr lang="en-US" dirty="0" smtClean="0"/>
              <a:t>=&gt; </a:t>
            </a:r>
            <a:r>
              <a:rPr lang="en-US" b="1" dirty="0" smtClean="0"/>
              <a:t>Only 30 days of work for 1 laser!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9" y="1142984"/>
            <a:ext cx="8362950" cy="57150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cap="none" dirty="0" smtClean="0"/>
              <a:t>File system limitations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sets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14678" y="1643054"/>
            <a:ext cx="5500726" cy="46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Only 1 user at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time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Need to choose a File structure adapted to one and only one query type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(analogue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to : how to sort personal photos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Very difficult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lvl="1" indent="-169863" eaLnBrk="0" hangingPunct="0">
              <a:spcBef>
                <a:spcPts val="1800"/>
              </a:spcBef>
              <a:buClr>
                <a:srgbClr val="72797F"/>
              </a:buClr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User need to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manually create buffers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points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lvl="1" indent="-169863" eaLnBrk="0" hangingPunct="0">
              <a:spcBef>
                <a:spcPts val="1800"/>
              </a:spcBef>
              <a:buClr>
                <a:srgbClr val="72797F"/>
              </a:buCl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Only 1 user at a time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Using a </a:t>
            </a:r>
            <a:r>
              <a:rPr lang="en-US" dirty="0" smtClean="0"/>
              <a:t>file system</a:t>
            </a:r>
          </a:p>
          <a:p>
            <a:endParaRPr lang="en-US" dirty="0" smtClean="0"/>
          </a:p>
          <a:p>
            <a:r>
              <a:rPr lang="en-US" cap="none" dirty="0" smtClean="0"/>
              <a:t>Everything can be done, but it would amount to redeveloping a minimal DBMS system !</a:t>
            </a:r>
          </a:p>
          <a:p>
            <a:r>
              <a:rPr lang="en-US" cap="none" dirty="0" smtClean="0"/>
              <a:t>No security of the data</a:t>
            </a:r>
          </a:p>
          <a:p>
            <a:r>
              <a:rPr lang="en-US" cap="none" dirty="0" smtClean="0"/>
              <a:t>No concurrency</a:t>
            </a:r>
          </a:p>
          <a:p>
            <a:r>
              <a:rPr lang="en-US" cap="none" dirty="0" smtClean="0"/>
              <a:t>Need a different solution for every kind of geo-data (points, raster, vector)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Comparison to raster world: </a:t>
            </a:r>
          </a:p>
          <a:p>
            <a:pPr lvl="1"/>
            <a:r>
              <a:rPr lang="en-US" cap="none" dirty="0" smtClean="0"/>
              <a:t>Who uses a pure file system solution for data over 100’s of To?</a:t>
            </a:r>
          </a:p>
          <a:p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DBMS solution</a:t>
            </a:r>
          </a:p>
          <a:p>
            <a:endParaRPr lang="en-US" dirty="0" smtClean="0"/>
          </a:p>
          <a:p>
            <a:r>
              <a:rPr lang="en-US" cap="none" dirty="0" smtClean="0"/>
              <a:t>Allow concurrency / clusters of servers</a:t>
            </a:r>
          </a:p>
          <a:p>
            <a:r>
              <a:rPr lang="en-US" cap="none" dirty="0" smtClean="0"/>
              <a:t>All geospatial data in the same place</a:t>
            </a:r>
          </a:p>
          <a:p>
            <a:endParaRPr lang="en-US" cap="none" dirty="0" smtClean="0"/>
          </a:p>
          <a:p>
            <a:r>
              <a:rPr lang="en-US" cap="none" dirty="0" smtClean="0"/>
              <a:t>Efficient querying on localization &amp; time &amp; attributes &amp; data set</a:t>
            </a:r>
          </a:p>
          <a:p>
            <a:r>
              <a:rPr lang="en-US" cap="none" dirty="0" smtClean="0"/>
              <a:t>Proper management of metadata at the data set level</a:t>
            </a:r>
            <a:br>
              <a:rPr lang="en-US" cap="none" dirty="0" smtClean="0"/>
            </a:br>
            <a:r>
              <a:rPr lang="en-US" cap="none" dirty="0" smtClean="0"/>
              <a:t>+ relational link to other data.</a:t>
            </a:r>
          </a:p>
          <a:p>
            <a:r>
              <a:rPr lang="en-US" cap="none" dirty="0" smtClean="0"/>
              <a:t>Point clouds as a service : can be integrated in sophisticated client system (</a:t>
            </a:r>
            <a:r>
              <a:rPr lang="en-US" sz="1600" cap="none" dirty="0" smtClean="0"/>
              <a:t>see end of this presentation</a:t>
            </a:r>
            <a:r>
              <a:rPr lang="en-US" cap="none" dirty="0" smtClean="0"/>
              <a:t>).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19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7158" y="5072074"/>
            <a:ext cx="8215370" cy="1500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57158" y="5072074"/>
            <a:ext cx="82153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Why use Postgres and not a NoSQL database?</a:t>
            </a:r>
          </a:p>
          <a:p>
            <a:r>
              <a:rPr lang="en-US" dirty="0" smtClean="0"/>
              <a:t>Parallel computing on multi cluster possible (</a:t>
            </a:r>
            <a:r>
              <a:rPr lang="en-US" dirty="0" smtClean="0">
                <a:hlinkClick r:id="rId3"/>
              </a:rPr>
              <a:t>postgres-xc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Full ACID warranty</a:t>
            </a:r>
          </a:p>
          <a:p>
            <a:r>
              <a:rPr lang="en-US" dirty="0" smtClean="0"/>
              <a:t>Can use python/R/C/Java</a:t>
            </a:r>
          </a:p>
          <a:p>
            <a:r>
              <a:rPr lang="en-US" dirty="0" smtClean="0"/>
              <a:t>All geo data in same place.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476672"/>
            <a:ext cx="7272808" cy="561975"/>
          </a:xfrm>
        </p:spPr>
        <p:txBody>
          <a:bodyPr/>
          <a:lstStyle/>
          <a:p>
            <a:pPr algn="ctr"/>
            <a:r>
              <a:rPr lang="fr-FR" dirty="0" smtClean="0"/>
              <a:t>NOTE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356992"/>
            <a:ext cx="5616624" cy="720080"/>
          </a:xfrm>
        </p:spPr>
        <p:txBody>
          <a:bodyPr/>
          <a:lstStyle/>
          <a:p>
            <a:r>
              <a:rPr lang="en-US" dirty="0" smtClean="0"/>
              <a:t>Comments here on every page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</a:t>
            </a:fld>
            <a:r>
              <a:rPr lang="fr-FR" smtClean="0"/>
              <a:t>/</a:t>
            </a:r>
            <a:endParaRPr lang="fr-FR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79512" y="188640"/>
            <a:ext cx="2304256" cy="3240360"/>
          </a:xfrm>
          <a:prstGeom prst="straightConnector1">
            <a:avLst/>
          </a:prstGeom>
          <a:ln w="381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small" dirty="0" smtClean="0">
                <a:hlinkClick r:id="rId3"/>
              </a:rPr>
              <a:t>PointCloud </a:t>
            </a:r>
            <a:r>
              <a:rPr lang="en-US" dirty="0" smtClean="0"/>
              <a:t>: an extension for efficient  storing/querying/Loading in postgres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20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point clouds in DBMS : Blue or Red pill?</a:t>
            </a:r>
          </a:p>
          <a:p>
            <a:r>
              <a:rPr lang="en-US" dirty="0" smtClean="0"/>
              <a:t>What is </a:t>
            </a:r>
            <a:r>
              <a:rPr lang="en-US" cap="small" dirty="0" smtClean="0"/>
              <a:t>PointCloud</a:t>
            </a:r>
            <a:r>
              <a:rPr lang="en-US" dirty="0" smtClean="0"/>
              <a:t>?</a:t>
            </a:r>
          </a:p>
          <a:p>
            <a:r>
              <a:rPr lang="en-US" dirty="0" smtClean="0"/>
              <a:t>Efficient storage</a:t>
            </a:r>
          </a:p>
          <a:p>
            <a:r>
              <a:rPr lang="en-US" dirty="0" smtClean="0"/>
              <a:t>FAST querying</a:t>
            </a:r>
          </a:p>
          <a:p>
            <a:r>
              <a:rPr lang="en-US" dirty="0" smtClean="0"/>
              <a:t>FAST loading</a:t>
            </a:r>
          </a:p>
          <a:p>
            <a:r>
              <a:rPr lang="en-US" dirty="0" smtClean="0"/>
              <a:t>Order of magnitude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/>
          <p:cNvSpPr txBox="1"/>
          <p:nvPr/>
        </p:nvSpPr>
        <p:spPr>
          <a:xfrm>
            <a:off x="4643439" y="3429000"/>
            <a:ext cx="4500563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Millions of row 	    -&gt;   1 table per dataset</a:t>
            </a:r>
          </a:p>
          <a:p>
            <a:r>
              <a:rPr lang="en-US" dirty="0" smtClean="0"/>
              <a:t>Millions of row            -&gt;   small indexes</a:t>
            </a:r>
          </a:p>
          <a:p>
            <a:r>
              <a:rPr lang="en-US" dirty="0" smtClean="0"/>
              <a:t>Custom bit width        -&gt;   efficient storage</a:t>
            </a:r>
          </a:p>
          <a:p>
            <a:r>
              <a:rPr lang="en-US" dirty="0" smtClean="0"/>
              <a:t>1 row = N point           -&gt;   </a:t>
            </a:r>
            <a:r>
              <a:rPr lang="en-US" sz="1600" dirty="0" smtClean="0"/>
              <a:t>compress by redundancy</a:t>
            </a:r>
            <a:endParaRPr lang="en-US" dirty="0" smtClean="0"/>
          </a:p>
          <a:p>
            <a:r>
              <a:rPr lang="en-US" dirty="0" smtClean="0"/>
              <a:t>Different laser             -&gt;   1 family type</a:t>
            </a:r>
          </a:p>
          <a:p>
            <a:r>
              <a:rPr lang="en-US" dirty="0" smtClean="0"/>
              <a:t>Different laser             -&gt;   postgres extension</a:t>
            </a:r>
          </a:p>
          <a:p>
            <a:endParaRPr lang="en-US" dirty="0"/>
          </a:p>
        </p:txBody>
      </p:sp>
      <p:sp>
        <p:nvSpPr>
          <p:cNvPr id="44" name="ZoneTexte 43"/>
          <p:cNvSpPr txBox="1"/>
          <p:nvPr/>
        </p:nvSpPr>
        <p:spPr>
          <a:xfrm>
            <a:off x="142877" y="3429000"/>
            <a:ext cx="4214810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Billions of row              -&gt;   </a:t>
            </a:r>
            <a:r>
              <a:rPr lang="en-US" sz="1600" b="1" dirty="0" smtClean="0"/>
              <a:t>manual </a:t>
            </a:r>
            <a:r>
              <a:rPr lang="en-US" sz="1600" dirty="0" smtClean="0"/>
              <a:t>partitioning</a:t>
            </a:r>
          </a:p>
          <a:p>
            <a:r>
              <a:rPr lang="en-US" dirty="0" smtClean="0"/>
              <a:t>Billions of row              -&gt;   </a:t>
            </a:r>
            <a:r>
              <a:rPr lang="en-US" b="1" dirty="0" smtClean="0"/>
              <a:t>big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Double/float  storage -&gt;   </a:t>
            </a:r>
            <a:r>
              <a:rPr lang="en-US" b="1" dirty="0" smtClean="0"/>
              <a:t>wasted</a:t>
            </a:r>
            <a:r>
              <a:rPr lang="en-US" dirty="0" smtClean="0"/>
              <a:t> storage</a:t>
            </a:r>
          </a:p>
          <a:p>
            <a:r>
              <a:rPr lang="en-US" dirty="0" smtClean="0"/>
              <a:t>1 row = 1 point             -&gt;   </a:t>
            </a:r>
            <a:r>
              <a:rPr lang="en-US" b="1" dirty="0" smtClean="0"/>
              <a:t>no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Different laser              -&gt;   </a:t>
            </a:r>
            <a:r>
              <a:rPr lang="en-US" b="1" dirty="0" smtClean="0"/>
              <a:t>no</a:t>
            </a:r>
            <a:r>
              <a:rPr lang="en-US" dirty="0" smtClean="0"/>
              <a:t> compatibility</a:t>
            </a:r>
          </a:p>
          <a:p>
            <a:r>
              <a:rPr lang="en-US" dirty="0" smtClean="0"/>
              <a:t>Different laser              -&gt;   </a:t>
            </a:r>
            <a:r>
              <a:rPr lang="en-US" sz="1600" b="1" spc="-110" dirty="0" smtClean="0"/>
              <a:t>custom</a:t>
            </a:r>
            <a:r>
              <a:rPr lang="en-US" sz="1600" spc="-110" dirty="0" smtClean="0"/>
              <a:t> code everywhere</a:t>
            </a:r>
            <a:endParaRPr lang="en-US" spc="-11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001156" cy="561975"/>
          </a:xfrm>
        </p:spPr>
        <p:txBody>
          <a:bodyPr>
            <a:noAutofit/>
          </a:bodyPr>
          <a:lstStyle/>
          <a:p>
            <a:r>
              <a:rPr lang="en-US" sz="2200" dirty="0" smtClean="0"/>
              <a:t>efficient  storing/querying/Loading in postgres</a:t>
            </a:r>
            <a:endParaRPr lang="en-US" sz="2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072501"/>
            <a:ext cx="8362950" cy="427677"/>
          </a:xfrm>
        </p:spPr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pPr lvl="8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21</a:t>
            </a:fld>
            <a:r>
              <a:rPr lang="fr-FR" dirty="0" smtClean="0"/>
              <a:t>/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2571736" y="1571614"/>
            <a:ext cx="4000528" cy="600164"/>
            <a:chOff x="0" y="1785926"/>
            <a:chExt cx="4000528" cy="600164"/>
          </a:xfrm>
        </p:grpSpPr>
        <p:sp>
          <p:nvSpPr>
            <p:cNvPr id="7" name="ZoneTexte 6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1428728" y="1571613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5400000">
            <a:off x="1821637" y="2321712"/>
            <a:ext cx="1000132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6200000" flipH="1">
            <a:off x="6429388" y="2285993"/>
            <a:ext cx="928694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00299" y="2500309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1</a:t>
            </a:r>
            <a:r>
              <a:rPr lang="en-US" dirty="0" smtClean="0"/>
              <a:t> point </a:t>
            </a:r>
          </a:p>
          <a:p>
            <a:r>
              <a:rPr lang="en-US" dirty="0" smtClean="0"/>
              <a:t>Analogy : ST_Point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643437" y="2500310"/>
            <a:ext cx="30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N</a:t>
            </a:r>
            <a:r>
              <a:rPr lang="en-US" dirty="0" smtClean="0"/>
              <a:t> points </a:t>
            </a:r>
          </a:p>
          <a:p>
            <a:r>
              <a:rPr lang="en-US" dirty="0" smtClean="0"/>
              <a:t>Analogy : ST_MultiPoint</a:t>
            </a:r>
            <a:endParaRPr lang="en-US" dirty="0"/>
          </a:p>
        </p:txBody>
      </p:sp>
      <p:grpSp>
        <p:nvGrpSpPr>
          <p:cNvPr id="30" name="Groupe 29"/>
          <p:cNvGrpSpPr/>
          <p:nvPr/>
        </p:nvGrpSpPr>
        <p:grpSpPr>
          <a:xfrm>
            <a:off x="2857488" y="5286388"/>
            <a:ext cx="1143008" cy="1143008"/>
            <a:chOff x="857224" y="3929066"/>
            <a:chExt cx="1285884" cy="1285884"/>
          </a:xfrm>
        </p:grpSpPr>
        <p:cxnSp>
          <p:nvCxnSpPr>
            <p:cNvPr id="27" name="Connecteur droit 26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1270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1270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4857751" y="5357826"/>
            <a:ext cx="1800235" cy="1000132"/>
            <a:chOff x="5111755" y="4000504"/>
            <a:chExt cx="674691" cy="374829"/>
          </a:xfrm>
        </p:grpSpPr>
        <p:cxnSp>
          <p:nvCxnSpPr>
            <p:cNvPr id="32" name="Connecteur droit 31"/>
            <p:cNvCxnSpPr/>
            <p:nvPr/>
          </p:nvCxnSpPr>
          <p:spPr>
            <a:xfrm rot="16200000" flipH="1">
              <a:off x="5086310" y="4162473"/>
              <a:ext cx="238303" cy="187414"/>
            </a:xfrm>
            <a:prstGeom prst="line">
              <a:avLst/>
            </a:prstGeom>
            <a:ln w="1270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299168" y="4000504"/>
              <a:ext cx="487278" cy="374829"/>
            </a:xfrm>
            <a:prstGeom prst="line">
              <a:avLst/>
            </a:prstGeom>
            <a:ln w="1270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eur droit 38"/>
          <p:cNvCxnSpPr/>
          <p:nvPr/>
        </p:nvCxnSpPr>
        <p:spPr>
          <a:xfrm rot="5400000">
            <a:off x="2250265" y="4250537"/>
            <a:ext cx="4357718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0" y="5572143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Usage : do we really need to get points 1 by 1?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08" y="1643053"/>
            <a:ext cx="1058964" cy="17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710" y="1571616"/>
            <a:ext cx="1071570" cy="171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2" y="1142984"/>
            <a:ext cx="8362950" cy="17145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cap="small" dirty="0" smtClean="0"/>
              <a:t>PointCloud?</a:t>
            </a:r>
          </a:p>
          <a:p>
            <a:pPr lvl="1"/>
            <a:r>
              <a:rPr lang="en-US" dirty="0" smtClean="0"/>
              <a:t>A Postgres extension created by P.Ramsey (founder of PostGIS) (see ref.).</a:t>
            </a:r>
          </a:p>
          <a:p>
            <a:pPr lvl="1"/>
            <a:r>
              <a:rPr lang="en-US" dirty="0" smtClean="0"/>
              <a:t>Strong similarities to PostGIS (design, robustness, reliability, perfs) !</a:t>
            </a:r>
          </a:p>
          <a:p>
            <a:pPr lvl="1"/>
            <a:r>
              <a:rPr lang="en-US" dirty="0" smtClean="0"/>
              <a:t>New types (PC_Point, PC_Patch) + cast to geom +  functions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22</a:t>
            </a:fld>
            <a:r>
              <a:rPr lang="fr-FR" dirty="0" smtClean="0"/>
              <a:t>/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00629" y="3357562"/>
            <a:ext cx="3714744" cy="3441166"/>
            <a:chOff x="0" y="3202544"/>
            <a:chExt cx="3714744" cy="3441166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285720" y="3214686"/>
              <a:ext cx="3429024" cy="3021034"/>
            </a:xfrm>
            <a:prstGeom prst="roundRect">
              <a:avLst>
                <a:gd name="adj" fmla="val 70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85720" y="3559734"/>
              <a:ext cx="3429024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85720" y="3202544"/>
              <a:ext cx="3429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PC_PATCH(schema)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0066" y="4806960"/>
              <a:ext cx="3000396" cy="135732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Connecteur droit 14"/>
            <p:cNvCxnSpPr/>
            <p:nvPr/>
          </p:nvCxnSpPr>
          <p:spPr>
            <a:xfrm>
              <a:off x="500066" y="5092712"/>
              <a:ext cx="3000396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500066" y="4766002"/>
              <a:ext cx="30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PC_POINT(schema)</a:t>
              </a:r>
              <a:endParaRPr lang="en-US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0" y="6182045"/>
              <a:ext cx="2214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Illustration</a:t>
              </a:r>
            </a:p>
            <a:p>
              <a:r>
                <a:rPr lang="en-US" sz="1200" dirty="0" smtClean="0"/>
                <a:t>from [Ramsey,2013]</a:t>
              </a:r>
              <a:endParaRPr lang="en-US" sz="12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9754" y="5164150"/>
              <a:ext cx="2889270" cy="94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E:\RemiCura\PROJETS\Postgres_Day_2014_10_RemiC\presentation\src\pramsey_pgpointcloud-foss4-2013_pcpoints.jpg"/>
            <p:cNvPicPr>
              <a:picLocks noChangeAspect="1" noChangeArrowheads="1"/>
            </p:cNvPicPr>
            <p:nvPr/>
          </p:nvPicPr>
          <p:blipFill>
            <a:blip r:embed="rId3" cstate="print"/>
            <a:srcRect l="2155" t="10490"/>
            <a:stretch>
              <a:fillRect/>
            </a:stretch>
          </p:blipFill>
          <p:spPr bwMode="auto">
            <a:xfrm>
              <a:off x="571504" y="5164150"/>
              <a:ext cx="2500330" cy="939918"/>
            </a:xfrm>
            <a:prstGeom prst="rect">
              <a:avLst/>
            </a:prstGeom>
            <a:noFill/>
          </p:spPr>
        </p:pic>
        <p:sp>
          <p:nvSpPr>
            <p:cNvPr id="22" name="Ellipse 21"/>
            <p:cNvSpPr/>
            <p:nvPr/>
          </p:nvSpPr>
          <p:spPr>
            <a:xfrm>
              <a:off x="3140418" y="590424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3211856" y="590424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3283294" y="590424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Ellipse 24"/>
            <p:cNvSpPr/>
            <p:nvPr/>
          </p:nvSpPr>
          <p:spPr>
            <a:xfrm>
              <a:off x="3140891" y="530702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3212329" y="530702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283767" y="530702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00066" y="4306894"/>
              <a:ext cx="3000396" cy="3571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500066" y="4294752"/>
              <a:ext cx="30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Metadata , stats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0066" y="3786190"/>
              <a:ext cx="3000396" cy="3571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500066" y="3774048"/>
              <a:ext cx="30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BBOX (PostGIS geometry)</a:t>
              </a:r>
              <a:endParaRPr lang="en-US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357159" y="3143252"/>
            <a:ext cx="4143404" cy="3079259"/>
            <a:chOff x="4857720" y="3143248"/>
            <a:chExt cx="4143404" cy="3079259"/>
          </a:xfrm>
        </p:grpSpPr>
        <p:sp>
          <p:nvSpPr>
            <p:cNvPr id="34" name="ZoneTexte 33"/>
            <p:cNvSpPr txBox="1"/>
            <p:nvPr/>
          </p:nvSpPr>
          <p:spPr>
            <a:xfrm>
              <a:off x="5143504" y="3143248"/>
              <a:ext cx="3286148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XML Schema</a:t>
              </a:r>
              <a:endParaRPr lang="en-US" dirty="0"/>
            </a:p>
          </p:txBody>
        </p:sp>
        <p:pic>
          <p:nvPicPr>
            <p:cNvPr id="1028" name="Picture 4" descr="E:\RemiCura\PROJETS\Postgres_Day_2014_10_RemiC\presentation\src\pointcloud_schema_illustra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57720" y="3571876"/>
              <a:ext cx="4143404" cy="26506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075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3" cstate="print"/>
          <a:srcRect l="7554" t="2721" r="11245" b="2030"/>
          <a:stretch>
            <a:fillRect/>
          </a:stretch>
        </p:blipFill>
        <p:spPr bwMode="auto">
          <a:xfrm>
            <a:off x="6034066" y="1819240"/>
            <a:ext cx="3071834" cy="500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3076" name="Picture 4" descr="E:\RemiCura\PROJETS\Postgres_Day_2014_10_RemiC\presentation\src\facade_street_reflectance_grey.jpg"/>
          <p:cNvPicPr>
            <a:picLocks noChangeAspect="1" noChangeArrowheads="1"/>
          </p:cNvPicPr>
          <p:nvPr/>
        </p:nvPicPr>
        <p:blipFill>
          <a:blip r:embed="rId4" cstate="print"/>
          <a:srcRect l="7554" t="1361" r="7469" b="3390"/>
          <a:stretch>
            <a:fillRect/>
          </a:stretch>
        </p:blipFill>
        <p:spPr bwMode="auto">
          <a:xfrm>
            <a:off x="3143242" y="1819240"/>
            <a:ext cx="3214710" cy="500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3074" name="Picture 2" descr="E:\RemiCura\PROJETS\Postgres_Day_2014_10_RemiC\presentation\src\facade_street_gps_time.jpg"/>
          <p:cNvPicPr>
            <a:picLocks noChangeAspect="1" noChangeArrowheads="1"/>
          </p:cNvPicPr>
          <p:nvPr/>
        </p:nvPicPr>
        <p:blipFill>
          <a:blip r:embed="rId5" cstate="print"/>
          <a:srcRect l="7554" t="1361" r="9357" b="3390"/>
          <a:stretch>
            <a:fillRect/>
          </a:stretch>
        </p:blipFill>
        <p:spPr bwMode="auto">
          <a:xfrm>
            <a:off x="38069" y="1819240"/>
            <a:ext cx="3143272" cy="500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0" name="ZoneTexte 9"/>
          <p:cNvSpPr txBox="1"/>
          <p:nvPr/>
        </p:nvSpPr>
        <p:spPr>
          <a:xfrm>
            <a:off x="-71470" y="1580366"/>
            <a:ext cx="31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Point cloud colored with time of acquisition</a:t>
            </a:r>
            <a:endParaRPr lang="en-US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143240" y="1580366"/>
            <a:ext cx="31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Point cloud colored with intensity of return</a:t>
            </a:r>
            <a:endParaRPr lang="en-US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357983" y="1571616"/>
            <a:ext cx="2714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Point cloud colored with patch id</a:t>
            </a:r>
            <a:endParaRPr lang="en-US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 descr="E:\RemiCura\PROJETS\Postgres_Day_2014_10_RemiC\presentation\src\JPEG_example_JPG_RIP_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22" y="1428736"/>
            <a:ext cx="1490645" cy="1114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06" name="Picture 10" descr="E:\RemiCura\PROJETS\Postgres_Day_2014_10_RemiC\presentation\src\JPEG_example_JPG_RIP_0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200" y="1285860"/>
            <a:ext cx="1490645" cy="1114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3" y="490542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storage</a:t>
            </a:r>
          </a:p>
          <a:p>
            <a:r>
              <a:rPr lang="en-US" cap="none" dirty="0" smtClean="0"/>
              <a:t>Why is compression important?</a:t>
            </a:r>
          </a:p>
          <a:p>
            <a:r>
              <a:rPr lang="en-US" cap="none" dirty="0" smtClean="0"/>
              <a:t>An example form image world :</a:t>
            </a:r>
          </a:p>
          <a:p>
            <a:pPr lvl="1"/>
            <a:r>
              <a:rPr lang="en-US" cap="none" dirty="0" smtClean="0"/>
              <a:t>Full HD Camera : 1920×1080 pixels ×</a:t>
            </a:r>
            <a:r>
              <a:rPr lang="en-US" dirty="0" smtClean="0"/>
              <a:t> 25images × (1+1+1 octet) /sec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b="1" dirty="0" smtClean="0"/>
              <a:t>155 Mbyte/s</a:t>
            </a:r>
          </a:p>
          <a:p>
            <a:pPr lvl="1"/>
            <a:r>
              <a:rPr lang="en-US" dirty="0" smtClean="0"/>
              <a:t>Laser : 1 million points * 10 attributes * 2 (doubles) -&gt; </a:t>
            </a:r>
            <a:r>
              <a:rPr lang="en-US" b="1" dirty="0" smtClean="0"/>
              <a:t>20 Mbyte/s</a:t>
            </a:r>
          </a:p>
          <a:p>
            <a:pPr>
              <a:buNone/>
            </a:pPr>
            <a:endParaRPr lang="en-US" cap="none" dirty="0" smtClean="0"/>
          </a:p>
          <a:p>
            <a:pPr>
              <a:buNone/>
            </a:pPr>
            <a:r>
              <a:rPr lang="en-US" cap="none" dirty="0" smtClean="0"/>
              <a:t>Yet nobody is speaking of big data regarding video! </a:t>
            </a:r>
          </a:p>
          <a:p>
            <a:pPr>
              <a:buNone/>
            </a:pPr>
            <a:r>
              <a:rPr lang="en-US" cap="none" dirty="0" smtClean="0"/>
              <a:t>	</a:t>
            </a:r>
            <a:r>
              <a:rPr lang="en-US" cap="small" dirty="0" smtClean="0"/>
              <a:t>WHY?</a:t>
            </a:r>
          </a:p>
          <a:p>
            <a:pPr>
              <a:buNone/>
            </a:pPr>
            <a:r>
              <a:rPr lang="en-US" cap="none" dirty="0" smtClean="0"/>
              <a:t>Because we know very well how to compress images.</a:t>
            </a:r>
          </a:p>
          <a:p>
            <a:pPr>
              <a:buNone/>
            </a:pPr>
            <a:r>
              <a:rPr lang="en-US" cap="none" dirty="0" smtClean="0"/>
              <a:t>Example: standard for professional of video : </a:t>
            </a:r>
            <a:r>
              <a:rPr lang="fr-FR" dirty="0" smtClean="0"/>
              <a:t>DNxHD</a:t>
            </a:r>
          </a:p>
          <a:p>
            <a:pPr lvl="1"/>
            <a:r>
              <a:rPr lang="fr-FR" dirty="0" smtClean="0"/>
              <a:t>Full HD : </a:t>
            </a:r>
            <a:r>
              <a:rPr lang="fr-FR" b="1" dirty="0" smtClean="0"/>
              <a:t>18 Mbyte/s</a:t>
            </a:r>
            <a:r>
              <a:rPr lang="fr-FR" dirty="0" smtClean="0"/>
              <a:t> (1/8) or </a:t>
            </a:r>
            <a:r>
              <a:rPr lang="fr-FR" b="1" dirty="0" smtClean="0"/>
              <a:t>4.5 Mbyte/s </a:t>
            </a:r>
            <a:r>
              <a:rPr lang="fr-FR" dirty="0" smtClean="0"/>
              <a:t>(1/30)</a:t>
            </a:r>
          </a:p>
          <a:p>
            <a:pPr>
              <a:buNone/>
            </a:pP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104" name="Picture 8" descr="E:\RemiCura\PROJETS\Postgres_Day_2014_10_RemiC\presentation\src\JPEG_example_JPG_RIP_1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8" y="1071546"/>
            <a:ext cx="1490645" cy="1114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ZoneTexte 16"/>
          <p:cNvSpPr txBox="1"/>
          <p:nvPr/>
        </p:nvSpPr>
        <p:spPr>
          <a:xfrm>
            <a:off x="6215074" y="1030588"/>
            <a:ext cx="31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Illustrations : Wikipedia JPEG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3" y="490542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Efficient storage</a:t>
            </a:r>
            <a:endParaRPr lang="en-US" cap="small" dirty="0" smtClean="0"/>
          </a:p>
          <a:p>
            <a:r>
              <a:rPr lang="en-US" cap="small" dirty="0" smtClean="0"/>
              <a:t>PointCloud </a:t>
            </a:r>
            <a:r>
              <a:rPr lang="en-US" cap="none" dirty="0" smtClean="0"/>
              <a:t>can </a:t>
            </a:r>
            <a:r>
              <a:rPr lang="en-US" cap="none" dirty="0" smtClean="0">
                <a:hlinkClick r:id="rId3"/>
              </a:rPr>
              <a:t>compress patches</a:t>
            </a:r>
            <a:r>
              <a:rPr lang="en-US" cap="none" dirty="0" smtClean="0"/>
              <a:t>.</a:t>
            </a:r>
          </a:p>
          <a:p>
            <a:pPr lvl="1"/>
            <a:r>
              <a:rPr lang="en-US" dirty="0" smtClean="0"/>
              <a:t>Compression always is about exploiting similarities.</a:t>
            </a:r>
          </a:p>
          <a:p>
            <a:pPr lvl="1"/>
            <a:r>
              <a:rPr lang="en-US" dirty="0" smtClean="0"/>
              <a:t>For a PointCloud patch, compression is attribute by attribute</a:t>
            </a:r>
          </a:p>
          <a:p>
            <a:pPr lvl="1"/>
            <a:r>
              <a:rPr lang="en-US" dirty="0" smtClean="0"/>
              <a:t>Depending of the similarities, 3 methods are automatically used</a:t>
            </a:r>
          </a:p>
          <a:p>
            <a:pPr lvl="2"/>
            <a:r>
              <a:rPr lang="en-US" dirty="0" smtClean="0"/>
              <a:t>Use bit mask : 10001 ; 10002; 10003 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mask=1000, data = 1,2,3</a:t>
            </a:r>
          </a:p>
          <a:p>
            <a:pPr lvl="2"/>
            <a:r>
              <a:rPr lang="en-US" dirty="0" smtClean="0"/>
              <a:t>Use repetition: 10,10,10,10,10,10,10 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repetition=6, data = 10</a:t>
            </a:r>
          </a:p>
          <a:p>
            <a:pPr lvl="2"/>
            <a:r>
              <a:rPr lang="en-US" dirty="0" smtClean="0"/>
              <a:t>Use lzip deflate algorithm 	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(dictionary, tree)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: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hlinkClick r:id="rId4"/>
              </a:rPr>
              <a:t>this benchmark data</a:t>
            </a:r>
            <a:r>
              <a:rPr lang="en-US" dirty="0" smtClean="0"/>
              <a:t> , 12 </a:t>
            </a:r>
            <a:r>
              <a:rPr lang="en-US" sz="1600" dirty="0" smtClean="0"/>
              <a:t>Million points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On disk : binary file on disk </a:t>
            </a:r>
            <a:r>
              <a:rPr lang="en-US" b="1" dirty="0" smtClean="0"/>
              <a:t>600 Mbyte</a:t>
            </a:r>
          </a:p>
          <a:p>
            <a:pPr lvl="2"/>
            <a:r>
              <a:rPr lang="en-US" dirty="0" smtClean="0"/>
              <a:t>zipped  Binary file on disk : </a:t>
            </a:r>
            <a:r>
              <a:rPr lang="en-US" b="1" dirty="0" smtClean="0"/>
              <a:t>305Mbyte</a:t>
            </a:r>
          </a:p>
          <a:p>
            <a:pPr lvl="1"/>
            <a:r>
              <a:rPr lang="en-US" cap="none" dirty="0" smtClean="0"/>
              <a:t>In base : 25 k patches, (Table=10)</a:t>
            </a:r>
            <a:r>
              <a:rPr lang="en-US" b="1" cap="none" dirty="0" smtClean="0"/>
              <a:t>+</a:t>
            </a:r>
            <a:r>
              <a:rPr lang="en-US" cap="none" dirty="0" smtClean="0"/>
              <a:t>(toast=290)</a:t>
            </a:r>
            <a:r>
              <a:rPr lang="en-US" b="1" cap="none" dirty="0" smtClean="0"/>
              <a:t>+</a:t>
            </a:r>
            <a:r>
              <a:rPr lang="en-US" cap="none" dirty="0" smtClean="0"/>
              <a:t>(index=5) =</a:t>
            </a:r>
            <a:r>
              <a:rPr lang="en-US" b="1" cap="none" dirty="0" smtClean="0"/>
              <a:t>305 Mbyte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25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querying</a:t>
            </a:r>
          </a:p>
          <a:p>
            <a:pPr lvl="1"/>
            <a:r>
              <a:rPr lang="en-US" cap="none" dirty="0" smtClean="0"/>
              <a:t>We index bounding box of patches.</a:t>
            </a:r>
          </a:p>
          <a:p>
            <a:pPr>
              <a:spcBef>
                <a:spcPts val="0"/>
              </a:spcBef>
              <a:buNone/>
            </a:pPr>
            <a:r>
              <a:rPr lang="en-US" sz="16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CREATE INDEX ON patch USING GIST(patch::geometry)</a:t>
            </a:r>
          </a:p>
          <a:p>
            <a:pPr lvl="1"/>
            <a:r>
              <a:rPr lang="en-US" dirty="0" smtClean="0"/>
              <a:t>Index on several S.R.S possible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GIST(ST_Transform(patch::geometry,4326))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cap="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 smtClean="0"/>
              <a:t>FAST Attribute querying</a:t>
            </a:r>
          </a:p>
          <a:p>
            <a:pPr lvl="1">
              <a:buNone/>
            </a:pPr>
            <a:r>
              <a:rPr lang="en-US" dirty="0" smtClean="0"/>
              <a:t>Example : precise time of acquisition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3"/>
              </a:rPr>
              <a:t>a function that compute range </a:t>
            </a:r>
            <a:r>
              <a:rPr lang="en-US" dirty="0" smtClean="0"/>
              <a:t>of an attribute in a patch</a:t>
            </a:r>
            <a:br>
              <a:rPr lang="en-US" dirty="0" smtClean="0"/>
            </a:br>
            <a:r>
              <a:rPr lang="fr-FR" dirty="0" smtClean="0"/>
              <a:t> 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rc_compute_range_for_a_patch( patch, text)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NUMRANGE(PC_PatchMin(patch, ‘GPS_Time’),PC_PatchMax(patch, ‘GPS_Time’),'[]');</a:t>
            </a:r>
            <a:endParaRPr 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dirty="0" smtClean="0"/>
              <a:t>GIST Index on this function</a:t>
            </a:r>
            <a:br>
              <a:rPr lang="en-US" dirty="0" smtClean="0"/>
            </a:br>
            <a:r>
              <a:rPr 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GIST(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rc_compute_range_for_a_patch(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patch,’GPS_Time’)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26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/>
          <p:cNvSpPr txBox="1"/>
          <p:nvPr/>
        </p:nvSpPr>
        <p:spPr>
          <a:xfrm>
            <a:off x="3857621" y="4211122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57621" y="1567940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1857356" y="4000504"/>
            <a:ext cx="7286644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27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43374" y="2571744"/>
            <a:ext cx="690549" cy="5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629" y="1571616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397" y="3143251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57" y="2143120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43868" y="1214422"/>
            <a:ext cx="1000132" cy="73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72330" y="2000240"/>
            <a:ext cx="1214446" cy="114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57358" y="4214822"/>
            <a:ext cx="1824182" cy="169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ZoneTexte 24"/>
          <p:cNvSpPr txBox="1"/>
          <p:nvPr/>
        </p:nvSpPr>
        <p:spPr>
          <a:xfrm>
            <a:off x="3428992" y="1214422"/>
            <a:ext cx="364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red polygon?</a:t>
            </a:r>
            <a:endParaRPr lang="en-US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72067" y="4572008"/>
            <a:ext cx="1783006" cy="166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43768" y="5072074"/>
            <a:ext cx="1127343" cy="60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58214" y="5732952"/>
            <a:ext cx="683208" cy="41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0" y="1626520"/>
            <a:ext cx="3748084" cy="37372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querying</a:t>
            </a:r>
          </a:p>
        </p:txBody>
      </p:sp>
      <p:sp>
        <p:nvSpPr>
          <p:cNvPr id="31" name="Espace réservé du contenu 2"/>
          <p:cNvSpPr txBox="1">
            <a:spLocks/>
          </p:cNvSpPr>
          <p:nvPr/>
        </p:nvSpPr>
        <p:spPr>
          <a:xfrm>
            <a:off x="0" y="5984238"/>
            <a:ext cx="3748084" cy="37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FAST Attribute querying</a:t>
            </a:r>
          </a:p>
        </p:txBody>
      </p:sp>
      <p:sp>
        <p:nvSpPr>
          <p:cNvPr id="42" name="Ellipse 41"/>
          <p:cNvSpPr/>
          <p:nvPr/>
        </p:nvSpPr>
        <p:spPr>
          <a:xfrm>
            <a:off x="4260849" y="5429264"/>
            <a:ext cx="285752" cy="285752"/>
          </a:xfrm>
          <a:prstGeom prst="ellipse">
            <a:avLst/>
          </a:prstGeom>
          <a:solidFill>
            <a:srgbClr val="FF4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3286116" y="6286520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have color red?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BONUS : postgres super-cool feature :</a:t>
            </a:r>
            <a:endParaRPr lang="en-US" dirty="0" smtClean="0"/>
          </a:p>
          <a:p>
            <a:r>
              <a:rPr lang="en-US" sz="1800" dirty="0" smtClean="0"/>
              <a:t>FAST Function query : index on ND Descriptors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Example 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Define a function computing ND descriptors of a patch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example : </a:t>
            </a:r>
            <a:r>
              <a:rPr lang="en-US" b="1" dirty="0" smtClean="0"/>
              <a:t>How vertical is the patch?</a:t>
            </a:r>
            <a:r>
              <a:rPr lang="en-US" dirty="0" smtClean="0"/>
              <a:t> (based on </a:t>
            </a:r>
            <a:r>
              <a:rPr lang="en-US" dirty="0" smtClean="0">
                <a:hlinkClick r:id="rId3"/>
              </a:rPr>
              <a:t>I.C.A</a:t>
            </a:r>
            <a:r>
              <a:rPr lang="en-US" dirty="0" smtClean="0"/>
              <a:t>.)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 an index on it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28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2050" name="Picture 2" descr="E:\RemiCura\PROJETS\Postgres_Day_2014_10_RemiC\Point_Cloud\Patch_to_python\PCA_ICA\screen\ICA_sidewalk_wall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7" y="3406340"/>
            <a:ext cx="2643207" cy="2538410"/>
          </a:xfrm>
          <a:prstGeom prst="rect">
            <a:avLst/>
          </a:prstGeom>
          <a:noFill/>
        </p:spPr>
      </p:pic>
      <p:pic>
        <p:nvPicPr>
          <p:cNvPr id="2051" name="Picture 3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661" y="3404206"/>
            <a:ext cx="3286116" cy="2425635"/>
          </a:xfrm>
          <a:prstGeom prst="rect">
            <a:avLst/>
          </a:prstGeom>
          <a:noFill/>
        </p:spPr>
      </p:pic>
      <p:sp>
        <p:nvSpPr>
          <p:cNvPr id="9" name="Accolade fermante 8"/>
          <p:cNvSpPr/>
          <p:nvPr/>
        </p:nvSpPr>
        <p:spPr>
          <a:xfrm rot="5400000">
            <a:off x="2393141" y="4297178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500168" y="6333161"/>
            <a:ext cx="19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0.1</a:t>
            </a:r>
            <a:r>
              <a:rPr lang="en-US" dirty="0" smtClean="0"/>
              <a:t> ,0.002,0.008)</a:t>
            </a:r>
            <a:endParaRPr lang="en-US" dirty="0"/>
          </a:p>
        </p:txBody>
      </p:sp>
      <p:sp>
        <p:nvSpPr>
          <p:cNvPr id="12" name="Accolade fermante 11"/>
          <p:cNvSpPr/>
          <p:nvPr/>
        </p:nvSpPr>
        <p:spPr>
          <a:xfrm rot="5400000">
            <a:off x="7322363" y="4868682"/>
            <a:ext cx="285752" cy="2643206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643702" y="6357958"/>
            <a:ext cx="19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0.7</a:t>
            </a:r>
            <a:r>
              <a:rPr lang="en-US" dirty="0" smtClean="0"/>
              <a:t> ,0.001,0.005)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928662" y="3143248"/>
            <a:ext cx="328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Verticality descriptor for a patch containing a pole</a:t>
            </a:r>
            <a:endParaRPr lang="en-US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000760" y="2967335"/>
            <a:ext cx="32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Verticality descriptor for a patch half façade half ground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2" y="1071547"/>
            <a:ext cx="8362950" cy="3286148"/>
          </a:xfrm>
        </p:spPr>
        <p:txBody>
          <a:bodyPr/>
          <a:lstStyle/>
          <a:p>
            <a:r>
              <a:rPr lang="en-US" dirty="0" smtClean="0"/>
              <a:t>FAST Loading in </a:t>
            </a:r>
            <a:r>
              <a:rPr lang="en-US" cap="small" dirty="0" smtClean="0"/>
              <a:t>PointCloud</a:t>
            </a:r>
          </a:p>
          <a:p>
            <a:r>
              <a:rPr lang="en-US" cap="none" dirty="0" smtClean="0"/>
              <a:t>For Simple test : use </a:t>
            </a:r>
            <a:r>
              <a:rPr lang="en-US" cap="none" dirty="0" smtClean="0">
                <a:hlinkClick r:id="rId3"/>
              </a:rPr>
              <a:t>PDAL</a:t>
            </a:r>
            <a:r>
              <a:rPr lang="en-US" cap="none" dirty="0" smtClean="0"/>
              <a:t> (GDAL for point clouds wannabe)</a:t>
            </a:r>
            <a:endParaRPr lang="en-US" cap="small" dirty="0" smtClean="0"/>
          </a:p>
          <a:p>
            <a:endParaRPr lang="en-US" cap="none" dirty="0" smtClean="0"/>
          </a:p>
          <a:p>
            <a:r>
              <a:rPr lang="en-US" cap="none" dirty="0" smtClean="0"/>
              <a:t>An example of fast loading: project </a:t>
            </a:r>
            <a:r>
              <a:rPr lang="en-US" cap="none" dirty="0" smtClean="0">
                <a:hlinkClick r:id="rId4"/>
              </a:rPr>
              <a:t>PointCloud_in_db</a:t>
            </a:r>
            <a:r>
              <a:rPr lang="en-US" cap="none" dirty="0" smtClean="0"/>
              <a:t> </a:t>
            </a:r>
            <a:r>
              <a:rPr lang="en-US" cap="none" dirty="0" smtClean="0">
                <a:solidFill>
                  <a:srgbClr val="F06666"/>
                </a:solidFill>
              </a:rPr>
              <a:t>(PROTOTYPE)</a:t>
            </a:r>
          </a:p>
          <a:p>
            <a:pPr lvl="1"/>
            <a:r>
              <a:rPr lang="en-US" cap="none" dirty="0" smtClean="0"/>
              <a:t>Parallel loading into a server : we can </a:t>
            </a:r>
            <a:r>
              <a:rPr lang="en-US" b="1" cap="none" dirty="0" smtClean="0"/>
              <a:t>load as fast as we acquire</a:t>
            </a:r>
            <a:r>
              <a:rPr lang="en-US" cap="none" dirty="0" smtClean="0"/>
              <a:t> data !</a:t>
            </a:r>
          </a:p>
          <a:p>
            <a:pPr lvl="1"/>
            <a:r>
              <a:rPr lang="en-US" dirty="0" smtClean="0"/>
              <a:t>Prototype. Bash + SQL</a:t>
            </a:r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10/1/2014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29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42846" y="5179231"/>
            <a:ext cx="114300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Binary Point cloud files</a:t>
            </a:r>
          </a:p>
          <a:p>
            <a:r>
              <a:rPr lang="en-US" sz="1600" dirty="0" smtClean="0"/>
              <a:t>(.ply)</a:t>
            </a:r>
            <a:endParaRPr lang="en-US" sz="16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571604" y="5143512"/>
            <a:ext cx="2214578" cy="1071570"/>
            <a:chOff x="1571604" y="5572140"/>
            <a:chExt cx="2214578" cy="107157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571604" y="5572140"/>
              <a:ext cx="2214578" cy="1071570"/>
            </a:xfrm>
            <a:prstGeom prst="roundRect">
              <a:avLst/>
            </a:prstGeom>
            <a:solidFill>
              <a:srgbClr val="00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 Pipe</a:t>
              </a: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643042" y="6000768"/>
              <a:ext cx="100013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1600" dirty="0" smtClean="0"/>
                <a:t>Convert to ASCII CSV</a:t>
              </a: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000364" y="6000768"/>
              <a:ext cx="64294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1600" dirty="0" smtClean="0"/>
                <a:t>Psql+ COPY</a:t>
              </a:r>
            </a:p>
          </p:txBody>
        </p:sp>
      </p:grpSp>
      <p:sp>
        <p:nvSpPr>
          <p:cNvPr id="10" name="Rectangle à coins arrondis 9"/>
          <p:cNvSpPr/>
          <p:nvPr/>
        </p:nvSpPr>
        <p:spPr>
          <a:xfrm>
            <a:off x="6000760" y="5248818"/>
            <a:ext cx="1143008" cy="857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Create patch</a:t>
            </a:r>
          </a:p>
          <a:p>
            <a:r>
              <a:rPr lang="en-US" sz="1600" dirty="0" smtClean="0"/>
              <a:t>(GROUP BY )</a:t>
            </a:r>
          </a:p>
          <a:p>
            <a:r>
              <a:rPr lang="en-US" sz="1600" dirty="0" smtClean="0"/>
              <a:t>Space + time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4071935" y="5179231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Temp table </a:t>
            </a:r>
          </a:p>
          <a:p>
            <a:r>
              <a:rPr lang="en-US" sz="1600" dirty="0" smtClean="0"/>
              <a:t>X,Y,Z,I,…</a:t>
            </a:r>
            <a:endParaRPr lang="en-US" sz="16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7500959" y="5357826"/>
            <a:ext cx="1143008" cy="64294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-Write patch</a:t>
            </a:r>
          </a:p>
          <a:p>
            <a:r>
              <a:rPr lang="en-US" sz="1600" dirty="0" smtClean="0"/>
              <a:t>-Indexes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786579" y="3643314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Patch table: </a:t>
            </a:r>
          </a:p>
          <a:p>
            <a:r>
              <a:rPr lang="en-US" sz="1600" dirty="0" smtClean="0"/>
              <a:t>Id, PC_Patch(n)</a:t>
            </a:r>
            <a:endParaRPr lang="en-US" sz="1600" dirty="0"/>
          </a:p>
        </p:txBody>
      </p:sp>
      <p:cxnSp>
        <p:nvCxnSpPr>
          <p:cNvPr id="18" name="Connecteur droit avec flèche 17"/>
          <p:cNvCxnSpPr>
            <a:stCxn id="7" idx="3"/>
          </p:cNvCxnSpPr>
          <p:nvPr/>
        </p:nvCxnSpPr>
        <p:spPr>
          <a:xfrm>
            <a:off x="1285852" y="5679297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643175" y="5857892"/>
            <a:ext cx="357190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1" idx="1"/>
          </p:cNvCxnSpPr>
          <p:nvPr/>
        </p:nvCxnSpPr>
        <p:spPr>
          <a:xfrm>
            <a:off x="3786182" y="5679297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5572133" y="5677450"/>
            <a:ext cx="428629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0" idx="3"/>
            <a:endCxn id="12" idx="1"/>
          </p:cNvCxnSpPr>
          <p:nvPr/>
        </p:nvCxnSpPr>
        <p:spPr>
          <a:xfrm>
            <a:off x="7143768" y="5677450"/>
            <a:ext cx="357190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2" idx="0"/>
            <a:endCxn id="13" idx="2"/>
          </p:cNvCxnSpPr>
          <p:nvPr/>
        </p:nvCxnSpPr>
        <p:spPr>
          <a:xfrm rot="16200000" flipV="1">
            <a:off x="7447380" y="4732746"/>
            <a:ext cx="714380" cy="53578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E:\RemiCura\PROJETS\Postgres_Day_2014_10_RemiC\presentation\src\half_face_2.jpg"/>
          <p:cNvPicPr>
            <a:picLocks noChangeAspect="1" noChangeArrowheads="1"/>
          </p:cNvPicPr>
          <p:nvPr/>
        </p:nvPicPr>
        <p:blipFill>
          <a:blip r:embed="rId3" cstate="print"/>
          <a:srcRect r="12397"/>
          <a:stretch>
            <a:fillRect/>
          </a:stretch>
        </p:blipFill>
        <p:spPr bwMode="auto">
          <a:xfrm>
            <a:off x="2500298" y="2786058"/>
            <a:ext cx="6562596" cy="3924286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10/1/2014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3</a:t>
            </a:fld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194" name="Picture 2" descr="E:\RemiCura\PROJETS\Postgres_Day_2014_10_RemiC\presentation\src\half_fac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309" y="1785926"/>
            <a:ext cx="4075503" cy="3488426"/>
          </a:xfrm>
          <a:prstGeom prst="rect">
            <a:avLst/>
          </a:prstGeom>
          <a:noFill/>
        </p:spPr>
      </p:pic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4785395"/>
          </a:xfrm>
        </p:spPr>
        <p:txBody>
          <a:bodyPr/>
          <a:lstStyle/>
          <a:p>
            <a:r>
              <a:rPr lang="en-US" dirty="0" smtClean="0"/>
              <a:t>New kind of human: point cloud human!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285860"/>
            <a:ext cx="674848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Order of magnitude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68000" lvl="1"/>
            <a:r>
              <a:rPr lang="en-US" dirty="0" smtClean="0"/>
              <a:t>Tested on </a:t>
            </a:r>
          </a:p>
          <a:p>
            <a:pPr marL="684000" lvl="2">
              <a:spcBef>
                <a:spcPts val="1800"/>
              </a:spcBef>
            </a:pPr>
            <a:r>
              <a:rPr lang="en-US" dirty="0" smtClean="0"/>
              <a:t>T: terrestrial , 600 </a:t>
            </a:r>
            <a:r>
              <a:rPr lang="en-US" b="1" dirty="0" smtClean="0"/>
              <a:t>Millions</a:t>
            </a:r>
            <a:r>
              <a:rPr lang="en-US" dirty="0" smtClean="0"/>
              <a:t>, 22 Attributes . </a:t>
            </a:r>
            <a:r>
              <a:rPr lang="en-US" b="1" dirty="0" smtClean="0"/>
              <a:t>12km</a:t>
            </a:r>
            <a:r>
              <a:rPr lang="en-US" dirty="0" smtClean="0"/>
              <a:t> of streets in Paris</a:t>
            </a:r>
          </a:p>
          <a:p>
            <a:pPr marL="1080000" lvl="3"/>
            <a:r>
              <a:rPr lang="en-US" dirty="0" smtClean="0"/>
              <a:t>2.1 Million rows</a:t>
            </a:r>
          </a:p>
          <a:p>
            <a:pPr marL="1080000" lvl="3"/>
            <a:r>
              <a:rPr lang="en-US" dirty="0" smtClean="0"/>
              <a:t>Table : 1.4 GByte | Toast : 29 Gbyte |  indexes : 500 MBytes  </a:t>
            </a:r>
          </a:p>
          <a:p>
            <a:pPr marL="1080000" lvl="3"/>
            <a:r>
              <a:rPr lang="en-US" dirty="0" smtClean="0"/>
              <a:t>Big variation in Density/patch </a:t>
            </a:r>
          </a:p>
          <a:p>
            <a:pPr marL="684000" lvl="2">
              <a:spcBef>
                <a:spcPts val="1800"/>
              </a:spcBef>
            </a:pPr>
            <a:r>
              <a:rPr lang="en-US" dirty="0" smtClean="0"/>
              <a:t>A: aerial, 5.2 </a:t>
            </a:r>
            <a:r>
              <a:rPr lang="en-US" b="1" dirty="0" smtClean="0"/>
              <a:t>Billions</a:t>
            </a:r>
            <a:r>
              <a:rPr lang="en-US" dirty="0" smtClean="0"/>
              <a:t> , 9 Attributes. 1300 km2 in Vosges, France</a:t>
            </a:r>
          </a:p>
          <a:p>
            <a:pPr marL="1080000" lvl="3"/>
            <a:r>
              <a:rPr lang="en-US" dirty="0" smtClean="0"/>
              <a:t>580k rows</a:t>
            </a:r>
          </a:p>
          <a:p>
            <a:pPr marL="1080000" lvl="3"/>
            <a:r>
              <a:rPr lang="en-US" dirty="0" smtClean="0"/>
              <a:t>Table : 64MByte | Toast : 45 Mbyte |  indexes : 85 MBytes </a:t>
            </a:r>
          </a:p>
          <a:p>
            <a:pPr marL="1080000" lvl="3"/>
            <a:r>
              <a:rPr lang="en-US" dirty="0" smtClean="0"/>
              <a:t>Density almost constant.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30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6572264" y="3286124"/>
            <a:ext cx="285752" cy="2643206"/>
          </a:xfrm>
          <a:prstGeom prst="rightBrace">
            <a:avLst>
              <a:gd name="adj1" fmla="val 90000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7000892" y="4286260"/>
            <a:ext cx="1500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Querying is fast</a:t>
            </a:r>
            <a:r>
              <a:rPr lang="en-US" dirty="0" smtClean="0"/>
              <a:t>! (1-2ms)</a:t>
            </a:r>
          </a:p>
          <a:p>
            <a:r>
              <a:rPr lang="en-US" dirty="0" smtClean="0"/>
              <a:t>ASCII output : 100k pts/sec</a:t>
            </a:r>
            <a:endParaRPr lang="en-US" dirty="0"/>
          </a:p>
        </p:txBody>
      </p:sp>
      <p:pic>
        <p:nvPicPr>
          <p:cNvPr id="10242" name="Picture 2" descr="E:\RemiCura\PROJETS\Postgres_Day_2014_10_RemiC\presentation\src\overview_vosges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32" t="41295" r="21127" b="26323"/>
          <a:stretch>
            <a:fillRect/>
          </a:stretch>
        </p:blipFill>
        <p:spPr bwMode="auto">
          <a:xfrm>
            <a:off x="428596" y="1857364"/>
            <a:ext cx="4348500" cy="1214446"/>
          </a:xfrm>
          <a:prstGeom prst="rect">
            <a:avLst/>
          </a:prstGeom>
          <a:noFill/>
        </p:spPr>
      </p:pic>
      <p:pic>
        <p:nvPicPr>
          <p:cNvPr id="10243" name="Picture 3" descr="E:\RemiCura\PROJETS\Postgres_Day_2014_10_RemiC\presentation\src\paris_data_set_over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1786" y="1477909"/>
            <a:ext cx="2342214" cy="2522595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6786578" y="1071547"/>
            <a:ext cx="235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Paris terrestrial acquisition 2013</a:t>
            </a:r>
          </a:p>
          <a:p>
            <a:r>
              <a:rPr lang="en-US" sz="1200" dirty="0" smtClean="0"/>
              <a:t>Above view</a:t>
            </a:r>
            <a:endParaRPr lang="en-US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42910" y="1643050"/>
            <a:ext cx="300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Vosges aerial acquisition, 3D rendering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dirty="0" smtClean="0"/>
              <a:t>PL/R 			: clustering</a:t>
            </a:r>
          </a:p>
          <a:p>
            <a:r>
              <a:rPr lang="en-US" dirty="0" smtClean="0"/>
              <a:t>PL/PYTHON		: clustering</a:t>
            </a:r>
          </a:p>
          <a:p>
            <a:r>
              <a:rPr lang="en-US" dirty="0" smtClean="0"/>
              <a:t>PL/Python		: plan detection</a:t>
            </a:r>
          </a:p>
          <a:p>
            <a:r>
              <a:rPr lang="en-US" dirty="0" smtClean="0"/>
              <a:t>Pl/pgsql 		: patch-&gt;raster</a:t>
            </a:r>
          </a:p>
          <a:p>
            <a:r>
              <a:rPr lang="en-US" dirty="0" smtClean="0"/>
              <a:t>PL/Python 		: image processing : detection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000100" y="2143116"/>
            <a:ext cx="1920358" cy="571504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445818"/>
          </a:xfrm>
        </p:spPr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cap="none" dirty="0" smtClean="0"/>
              <a:t>Very </a:t>
            </a:r>
            <a:r>
              <a:rPr lang="en-US" i="1" cap="none" dirty="0" smtClean="0"/>
              <a:t>easy and fast </a:t>
            </a:r>
            <a:r>
              <a:rPr lang="en-US" cap="none" dirty="0" smtClean="0"/>
              <a:t>for </a:t>
            </a:r>
            <a:r>
              <a:rPr lang="en-US" dirty="0" smtClean="0"/>
              <a:t>prototyping </a:t>
            </a:r>
            <a:r>
              <a:rPr lang="en-US" cap="none" dirty="0" smtClean="0"/>
              <a:t>: </a:t>
            </a:r>
          </a:p>
          <a:p>
            <a:pPr lvl="1"/>
            <a:r>
              <a:rPr lang="en-US" dirty="0" smtClean="0"/>
              <a:t>C , C++</a:t>
            </a:r>
          </a:p>
          <a:p>
            <a:pPr lvl="1"/>
            <a:r>
              <a:rPr lang="en-US" dirty="0" smtClean="0"/>
              <a:t>High level languages : </a:t>
            </a:r>
          </a:p>
          <a:p>
            <a:pPr lvl="2"/>
            <a:r>
              <a:rPr lang="en-US" dirty="0" smtClean="0">
                <a:hlinkClick r:id="rId3"/>
              </a:rPr>
              <a:t>R </a:t>
            </a:r>
            <a:endParaRPr lang="en-US" dirty="0" smtClean="0"/>
          </a:p>
          <a:p>
            <a:pPr lvl="3"/>
            <a:r>
              <a:rPr lang="en-US" b="1" dirty="0" smtClean="0"/>
              <a:t>Very</a:t>
            </a:r>
            <a:r>
              <a:rPr lang="en-US" dirty="0" smtClean="0"/>
              <a:t> advanced stats</a:t>
            </a:r>
          </a:p>
          <a:p>
            <a:pPr lvl="3"/>
            <a:r>
              <a:rPr lang="en-US" dirty="0" smtClean="0"/>
              <a:t>Advanced Fitting/patterns/clustering capabilities</a:t>
            </a:r>
          </a:p>
          <a:p>
            <a:pPr lvl="3"/>
            <a:r>
              <a:rPr lang="en-US" dirty="0" smtClean="0"/>
              <a:t>Many </a:t>
            </a:r>
            <a:r>
              <a:rPr lang="en-US" dirty="0" smtClean="0">
                <a:hlinkClick r:id="rId4"/>
              </a:rPr>
              <a:t>geo modules </a:t>
            </a:r>
            <a:r>
              <a:rPr lang="en-US" dirty="0" smtClean="0"/>
              <a:t>(sp …) </a:t>
            </a:r>
          </a:p>
          <a:p>
            <a:pPr lvl="3"/>
            <a:r>
              <a:rPr lang="en-US" dirty="0" smtClean="0"/>
              <a:t>Possibility of GUI in browser (</a:t>
            </a:r>
            <a:r>
              <a:rPr lang="en-US" dirty="0" smtClean="0">
                <a:hlinkClick r:id="rId5"/>
              </a:rPr>
              <a:t>shiny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hlinkClick r:id="rId6"/>
              </a:rPr>
              <a:t>Python</a:t>
            </a:r>
            <a:endParaRPr lang="en-US" dirty="0" smtClean="0"/>
          </a:p>
          <a:p>
            <a:pPr lvl="3"/>
            <a:r>
              <a:rPr lang="en-US" dirty="0" smtClean="0"/>
              <a:t>Powerful script language</a:t>
            </a:r>
          </a:p>
          <a:p>
            <a:pPr lvl="3"/>
            <a:r>
              <a:rPr lang="en-US" dirty="0" smtClean="0"/>
              <a:t>Powerful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O</a:t>
            </a:r>
            <a:r>
              <a:rPr lang="en-US" dirty="0" smtClean="0"/>
              <a:t>riented language</a:t>
            </a:r>
          </a:p>
          <a:p>
            <a:pPr lvl="3"/>
            <a:r>
              <a:rPr lang="en-US" dirty="0" smtClean="0"/>
              <a:t>Fully integrated in most GIS (</a:t>
            </a:r>
            <a:r>
              <a:rPr lang="en-US" dirty="0" smtClean="0">
                <a:hlinkClick r:id="rId7"/>
              </a:rPr>
              <a:t>ArcGIS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GRASS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QGIS</a:t>
            </a:r>
            <a:r>
              <a:rPr lang="en-US" dirty="0" smtClean="0"/>
              <a:t>))</a:t>
            </a:r>
          </a:p>
          <a:p>
            <a:pPr lvl="3"/>
            <a:r>
              <a:rPr lang="en-US" dirty="0" smtClean="0"/>
              <a:t>Can link to C/Cpp for perf (</a:t>
            </a:r>
            <a:r>
              <a:rPr lang="en-US" dirty="0" smtClean="0">
                <a:hlinkClick r:id="rId10"/>
              </a:rPr>
              <a:t>Cython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Java</a:t>
            </a:r>
          </a:p>
          <a:p>
            <a:pPr lvl="3"/>
            <a:r>
              <a:rPr lang="en-US" dirty="0" smtClean="0"/>
              <a:t>Less integrated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32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2264" y="4214818"/>
            <a:ext cx="2286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Easy to learn/use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IO to DBMS + GIS world.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Central Repo.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Fully portable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Well established</a:t>
            </a:r>
            <a:endParaRPr 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29389" y="2214558"/>
            <a:ext cx="1836222" cy="13740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16518" y="2714624"/>
            <a:ext cx="1827482" cy="126522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6357951" y="1952945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from [Cura,2014]</a:t>
            </a:r>
            <a:endParaRPr lang="en-US" sz="1100" dirty="0"/>
          </a:p>
        </p:txBody>
      </p:sp>
      <p:sp>
        <p:nvSpPr>
          <p:cNvPr id="11" name="Accolade fermante 10"/>
          <p:cNvSpPr/>
          <p:nvPr/>
        </p:nvSpPr>
        <p:spPr>
          <a:xfrm>
            <a:off x="6072199" y="3000372"/>
            <a:ext cx="357190" cy="2857520"/>
          </a:xfrm>
          <a:prstGeom prst="rightBrace">
            <a:avLst>
              <a:gd name="adj1" fmla="val 78846"/>
              <a:gd name="adj2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à coins arrondis 28"/>
          <p:cNvSpPr/>
          <p:nvPr/>
        </p:nvSpPr>
        <p:spPr>
          <a:xfrm>
            <a:off x="571473" y="4286256"/>
            <a:ext cx="4000528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 world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1000100" y="2000240"/>
            <a:ext cx="2214578" cy="500066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9"/>
            <a:ext cx="8362950" cy="26597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cap="none" dirty="0" smtClean="0"/>
              <a:t>Easy to create a </a:t>
            </a:r>
            <a:r>
              <a:rPr lang="en-US" cap="none" dirty="0" smtClean="0">
                <a:hlinkClick r:id="rId3"/>
              </a:rPr>
              <a:t>postgres extension</a:t>
            </a:r>
            <a:endParaRPr lang="en-US" cap="none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High level languages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 , C++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Very efficient (memory/CPU)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Integrating into Postgres forces common meta API/data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This allows re-use / complex processing pipeline.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33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57224" y="4786322"/>
            <a:ext cx="714380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C++</a:t>
            </a:r>
          </a:p>
          <a:p>
            <a:pPr algn="ctr"/>
            <a:r>
              <a:rPr lang="fr-FR" sz="1600" dirty="0" smtClean="0"/>
              <a:t>/ C </a:t>
            </a:r>
          </a:p>
          <a:p>
            <a:pPr algn="ctr"/>
            <a:r>
              <a:rPr lang="fr-FR" sz="1600" dirty="0" smtClean="0"/>
              <a:t>lib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2214547" y="4786322"/>
            <a:ext cx="571503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 API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3428992" y="4786322"/>
            <a:ext cx="785818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/>
              <a:t>Postgres</a:t>
            </a:r>
          </a:p>
          <a:p>
            <a:pPr algn="ctr"/>
            <a:r>
              <a:rPr lang="en-US" sz="1600" dirty="0" smtClean="0"/>
              <a:t>C</a:t>
            </a:r>
          </a:p>
          <a:p>
            <a:pPr algn="ctr"/>
            <a:r>
              <a:rPr lang="en-US" sz="1600" dirty="0" smtClean="0"/>
              <a:t>wrapper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572133" y="4786322"/>
            <a:ext cx="857256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Postgres</a:t>
            </a:r>
          </a:p>
          <a:p>
            <a:pPr algn="ctr"/>
            <a:r>
              <a:rPr lang="fr-FR" sz="1600" dirty="0" smtClean="0"/>
              <a:t>plpgsql</a:t>
            </a:r>
          </a:p>
          <a:p>
            <a:pPr algn="ctr"/>
            <a:r>
              <a:rPr lang="fr-FR" sz="1600" dirty="0" smtClean="0"/>
              <a:t> wrapper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7143768" y="4786322"/>
            <a:ext cx="857256" cy="14287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SQL query</a:t>
            </a:r>
          </a:p>
        </p:txBody>
      </p:sp>
      <p:cxnSp>
        <p:nvCxnSpPr>
          <p:cNvPr id="18" name="Connecteur droit avec flèche 17"/>
          <p:cNvCxnSpPr>
            <a:endCxn id="13" idx="1"/>
          </p:cNvCxnSpPr>
          <p:nvPr/>
        </p:nvCxnSpPr>
        <p:spPr>
          <a:xfrm>
            <a:off x="1571606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4" idx="1"/>
          </p:cNvCxnSpPr>
          <p:nvPr/>
        </p:nvCxnSpPr>
        <p:spPr>
          <a:xfrm>
            <a:off x="2786051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4" idx="3"/>
            <a:endCxn id="15" idx="1"/>
          </p:cNvCxnSpPr>
          <p:nvPr/>
        </p:nvCxnSpPr>
        <p:spPr>
          <a:xfrm>
            <a:off x="4214811" y="5500702"/>
            <a:ext cx="135732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5" idx="3"/>
          </p:cNvCxnSpPr>
          <p:nvPr/>
        </p:nvCxnSpPr>
        <p:spPr>
          <a:xfrm>
            <a:off x="6429388" y="5500702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5357820" y="4286256"/>
            <a:ext cx="2857520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 world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071546"/>
            <a:ext cx="8362950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PL/R clustering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r>
              <a:rPr lang="en-US" cap="none" dirty="0" smtClean="0"/>
              <a:t>Unsupervised clustering.</a:t>
            </a:r>
          </a:p>
          <a:p>
            <a:endParaRPr lang="en-US" cap="none" dirty="0" smtClean="0"/>
          </a:p>
          <a:p>
            <a:r>
              <a:rPr lang="en-US" cap="none" dirty="0" smtClean="0"/>
              <a:t>Input =  3D points, module= </a:t>
            </a:r>
            <a:r>
              <a:rPr lang="en-US" cap="none" dirty="0" smtClean="0">
                <a:hlinkClick r:id="rId4"/>
              </a:rPr>
              <a:t>nnclust</a:t>
            </a:r>
            <a:r>
              <a:rPr lang="en-US" cap="none" dirty="0" smtClean="0"/>
              <a:t> , method = minimum spanning tree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Result :  points in tree </a:t>
            </a:r>
            <a:br>
              <a:rPr lang="en-US" cap="none" dirty="0" smtClean="0"/>
            </a:br>
            <a:r>
              <a:rPr lang="en-US" cap="none" dirty="0" smtClean="0"/>
              <a:t>are separated from points</a:t>
            </a:r>
            <a:br>
              <a:rPr lang="en-US" cap="none" dirty="0" smtClean="0"/>
            </a:br>
            <a:r>
              <a:rPr lang="en-US" cap="none" dirty="0" smtClean="0"/>
              <a:t>on road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098" name="Picture 2" descr="E:\RemiCura\PROJETS\Postgres_Day_2014_10_RemiC\PLR_demo\clustering\clusters_plot-2014_06_25 13-15-51-51.56__NA.png"/>
          <p:cNvPicPr>
            <a:picLocks noChangeAspect="1" noChangeArrowheads="1"/>
          </p:cNvPicPr>
          <p:nvPr/>
        </p:nvPicPr>
        <p:blipFill>
          <a:blip r:embed="rId5" cstate="print"/>
          <a:srcRect l="1370" t="9393" r="1370" b="2309"/>
          <a:stretch>
            <a:fillRect/>
          </a:stretch>
        </p:blipFill>
        <p:spPr bwMode="auto">
          <a:xfrm>
            <a:off x="3786182" y="3143248"/>
            <a:ext cx="5072098" cy="3357586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3929058" y="2907207"/>
            <a:ext cx="521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 classification, viewed from above. Color = classes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52" y="1071546"/>
            <a:ext cx="5072066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Plan detection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r>
              <a:rPr lang="en-US" cap="none" dirty="0" smtClean="0"/>
              <a:t>For list of points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numpy array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</a:t>
            </a:r>
            <a:r>
              <a:rPr lang="en-US" dirty="0" smtClean="0">
                <a:hlinkClick r:id="rId4"/>
              </a:rPr>
              <a:t>numpy </a:t>
            </a:r>
            <a:r>
              <a:rPr lang="en-US" dirty="0" smtClean="0"/>
              <a:t>array to </a:t>
            </a:r>
            <a:r>
              <a:rPr lang="en-US" dirty="0" smtClean="0">
                <a:hlinkClick r:id="rId5"/>
              </a:rPr>
              <a:t>python-pcl </a:t>
            </a:r>
            <a:r>
              <a:rPr lang="en-US" dirty="0" smtClean="0"/>
              <a:t>point cloud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Until no more plan is found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Find a plan using </a:t>
            </a:r>
            <a:r>
              <a:rPr lang="en-US" dirty="0" smtClean="0">
                <a:hlinkClick r:id="rId6"/>
              </a:rPr>
              <a:t>p-Ransac</a:t>
            </a:r>
            <a:endParaRPr lang="en-US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Remove points of the plan from the cloud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35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0" y="435769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 : 3D + lighting</a:t>
            </a:r>
            <a:endParaRPr lang="en-US" sz="1100" dirty="0"/>
          </a:p>
        </p:txBody>
      </p:sp>
      <p:pic>
        <p:nvPicPr>
          <p:cNvPr id="11266" name="Picture 2" descr="E:\RemiCura\PROJETS\Postgres_Day_2014_10_RemiC\Point_Cloud\Patch_to_python\screen\plan_extraction_road_and_sidewalk_and_pole_context_2.jpg"/>
          <p:cNvPicPr>
            <a:picLocks noChangeAspect="1" noChangeArrowheads="1"/>
          </p:cNvPicPr>
          <p:nvPr/>
        </p:nvPicPr>
        <p:blipFill>
          <a:blip r:embed="rId7" cstate="print"/>
          <a:srcRect l="20295" t="11052" r="8302" b="8818"/>
          <a:stretch>
            <a:fillRect/>
          </a:stretch>
        </p:blipFill>
        <p:spPr bwMode="auto">
          <a:xfrm>
            <a:off x="5542539" y="1714488"/>
            <a:ext cx="3601461" cy="2428892"/>
          </a:xfrm>
          <a:prstGeom prst="rect">
            <a:avLst/>
          </a:prstGeom>
          <a:noFill/>
        </p:spPr>
      </p:pic>
      <p:pic>
        <p:nvPicPr>
          <p:cNvPr id="11267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/>
          <a:srcRect l="9856" t="29563" r="24584" b="17882"/>
          <a:stretch>
            <a:fillRect/>
          </a:stretch>
        </p:blipFill>
        <p:spPr bwMode="auto">
          <a:xfrm>
            <a:off x="6036447" y="4500570"/>
            <a:ext cx="3107553" cy="2071702"/>
          </a:xfrm>
          <a:prstGeom prst="rect">
            <a:avLst/>
          </a:prstGeom>
          <a:noFill/>
        </p:spPr>
      </p:pic>
      <p:pic>
        <p:nvPicPr>
          <p:cNvPr id="11269" name="Picture 5" descr="E:\RemiCura\PROJETS\Postgres_Day_2014_10_RemiC\Point_Cloud\Patch_to_python\screen\plan_extraction_road_and_wall_context_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575959"/>
            <a:ext cx="2786050" cy="2282042"/>
          </a:xfrm>
          <a:prstGeom prst="rect">
            <a:avLst/>
          </a:prstGeom>
          <a:noFill/>
        </p:spPr>
      </p:pic>
      <p:pic>
        <p:nvPicPr>
          <p:cNvPr id="11271" name="Picture 7" descr="E:\RemiCura\PROJETS\Postgres_Day_2014_10_RemiC\Point_Cloud\Patch_to_python\screen\plan_extraction_road_and_wall_orientation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28926" y="4500570"/>
            <a:ext cx="2830974" cy="2214578"/>
          </a:xfrm>
          <a:prstGeom prst="rect">
            <a:avLst/>
          </a:prstGeom>
          <a:noFill/>
        </p:spPr>
      </p:pic>
      <p:sp>
        <p:nvSpPr>
          <p:cNvPr id="25" name="Ellipse 24"/>
          <p:cNvSpPr/>
          <p:nvPr/>
        </p:nvSpPr>
        <p:spPr>
          <a:xfrm>
            <a:off x="714348" y="5786454"/>
            <a:ext cx="785818" cy="785818"/>
          </a:xfrm>
          <a:prstGeom prst="ellipse">
            <a:avLst/>
          </a:prstGeom>
          <a:noFill/>
          <a:ln w="7620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Ellipse 25"/>
          <p:cNvSpPr/>
          <p:nvPr/>
        </p:nvSpPr>
        <p:spPr>
          <a:xfrm>
            <a:off x="3071802" y="4429132"/>
            <a:ext cx="2500330" cy="2286016"/>
          </a:xfrm>
          <a:prstGeom prst="ellipse">
            <a:avLst/>
          </a:prstGeom>
          <a:noFill/>
          <a:ln w="7620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Connecteur droit avec flèche 32"/>
          <p:cNvCxnSpPr>
            <a:stCxn id="25" idx="6"/>
          </p:cNvCxnSpPr>
          <p:nvPr/>
        </p:nvCxnSpPr>
        <p:spPr>
          <a:xfrm flipV="1">
            <a:off x="1500166" y="5857892"/>
            <a:ext cx="1428760" cy="321471"/>
          </a:xfrm>
          <a:prstGeom prst="straightConnector1">
            <a:avLst/>
          </a:prstGeom>
          <a:noFill/>
          <a:ln w="76200">
            <a:solidFill>
              <a:srgbClr val="FF474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Ellipse 33"/>
          <p:cNvSpPr/>
          <p:nvPr/>
        </p:nvSpPr>
        <p:spPr>
          <a:xfrm>
            <a:off x="6072198" y="4214818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llipse 35"/>
          <p:cNvSpPr/>
          <p:nvPr/>
        </p:nvSpPr>
        <p:spPr>
          <a:xfrm>
            <a:off x="7000892" y="2786058"/>
            <a:ext cx="571504" cy="571504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Connecteur droit avec flèche 36"/>
          <p:cNvCxnSpPr>
            <a:stCxn id="36" idx="4"/>
            <a:endCxn id="11266" idx="2"/>
          </p:cNvCxnSpPr>
          <p:nvPr/>
        </p:nvCxnSpPr>
        <p:spPr>
          <a:xfrm rot="16200000" flipH="1">
            <a:off x="6922048" y="3722158"/>
            <a:ext cx="785818" cy="56626"/>
          </a:xfrm>
          <a:prstGeom prst="straightConnector1">
            <a:avLst/>
          </a:prstGeom>
          <a:noFill/>
          <a:ln w="76200">
            <a:solidFill>
              <a:srgbClr val="FF858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ZoneTexte 40"/>
          <p:cNvSpPr txBox="1"/>
          <p:nvPr/>
        </p:nvSpPr>
        <p:spPr>
          <a:xfrm>
            <a:off x="2928926" y="428625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 color per plan found</a:t>
            </a:r>
            <a:endParaRPr lang="en-US" sz="1100" dirty="0"/>
          </a:p>
        </p:txBody>
      </p:sp>
      <p:sp>
        <p:nvSpPr>
          <p:cNvPr id="42" name="ZoneTexte 41"/>
          <p:cNvSpPr txBox="1"/>
          <p:nvPr/>
        </p:nvSpPr>
        <p:spPr>
          <a:xfrm>
            <a:off x="6715140" y="4286256"/>
            <a:ext cx="2428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 color per plan found white to red</a:t>
            </a:r>
            <a:endParaRPr lang="en-US" sz="11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500694" y="150017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 : 3D + reflectance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>
            <a:stCxn id="6151" idx="3"/>
            <a:endCxn id="6152" idx="1"/>
          </p:cNvCxnSpPr>
          <p:nvPr/>
        </p:nvCxnSpPr>
        <p:spPr>
          <a:xfrm>
            <a:off x="1836379" y="5179231"/>
            <a:ext cx="4807324" cy="11013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151" idx="3"/>
            <a:endCxn id="6154" idx="1"/>
          </p:cNvCxnSpPr>
          <p:nvPr/>
        </p:nvCxnSpPr>
        <p:spPr>
          <a:xfrm>
            <a:off x="1836379" y="5179235"/>
            <a:ext cx="521045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071546"/>
            <a:ext cx="8362950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unsupervised CLUSTERING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+ reflectance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numpy array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(Compute normals using </a:t>
            </a:r>
            <a:r>
              <a:rPr lang="en-US" dirty="0" smtClean="0">
                <a:hlinkClick r:id="rId4"/>
              </a:rPr>
              <a:t>python-pcl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Cluster using </a:t>
            </a:r>
            <a:r>
              <a:rPr lang="en-US" dirty="0" smtClean="0">
                <a:hlinkClick r:id="rId5"/>
              </a:rPr>
              <a:t>sklearn.cluster.DBSCAN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Join clustering label to point id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36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6150" name="Picture 6" descr="E:\RemiCura\PROJETS\Postgres_Day_2014_10_RemiC\Point_Cloud\Patch_to_python\screen\plan_extraction_road_and_wall_context.jpg"/>
          <p:cNvPicPr>
            <a:picLocks noChangeAspect="1" noChangeArrowheads="1"/>
          </p:cNvPicPr>
          <p:nvPr/>
        </p:nvPicPr>
        <p:blipFill>
          <a:blip r:embed="rId6" cstate="print"/>
          <a:srcRect l="20611" t="22081" r="24427" b="11678"/>
          <a:stretch>
            <a:fillRect/>
          </a:stretch>
        </p:blipFill>
        <p:spPr bwMode="auto">
          <a:xfrm>
            <a:off x="5786447" y="1714492"/>
            <a:ext cx="3214710" cy="2411033"/>
          </a:xfrm>
          <a:prstGeom prst="rect">
            <a:avLst/>
          </a:prstGeom>
          <a:noFill/>
        </p:spPr>
      </p:pic>
      <p:pic>
        <p:nvPicPr>
          <p:cNvPr id="6151" name="Picture 7" descr="E:\RemiCura\PROJETS\Postgres_Day_2014_10_RemiC\Point_Cloud\Patch_to_python\DBScan\screen\clustering_dbscan_sidewalk_wall_context.jpg"/>
          <p:cNvPicPr>
            <a:picLocks noChangeAspect="1" noChangeArrowheads="1"/>
          </p:cNvPicPr>
          <p:nvPr/>
        </p:nvPicPr>
        <p:blipFill>
          <a:blip r:embed="rId7" cstate="print"/>
          <a:srcRect l="14609" t="13543" r="24264" b="9712"/>
          <a:stretch>
            <a:fillRect/>
          </a:stretch>
        </p:blipFill>
        <p:spPr bwMode="auto">
          <a:xfrm>
            <a:off x="2" y="4357694"/>
            <a:ext cx="1836377" cy="1643074"/>
          </a:xfrm>
          <a:prstGeom prst="rect">
            <a:avLst/>
          </a:prstGeom>
          <a:noFill/>
        </p:spPr>
      </p:pic>
      <p:pic>
        <p:nvPicPr>
          <p:cNvPr id="6152" name="Picture 8" descr="E:\RemiCura\PROJETS\Postgres_Day_2014_10_RemiC\Point_Cloud\Patch_to_python\DBScan\screen\clustering_dbscan_sidewalk_wall_iscore.jpg"/>
          <p:cNvPicPr>
            <a:picLocks noChangeAspect="1" noChangeArrowheads="1"/>
          </p:cNvPicPr>
          <p:nvPr/>
        </p:nvPicPr>
        <p:blipFill>
          <a:blip r:embed="rId8" cstate="print"/>
          <a:srcRect l="10535" t="4662" r="26258" b="13759"/>
          <a:stretch>
            <a:fillRect/>
          </a:stretch>
        </p:blipFill>
        <p:spPr bwMode="auto">
          <a:xfrm>
            <a:off x="6643703" y="4143384"/>
            <a:ext cx="2357454" cy="2291969"/>
          </a:xfrm>
          <a:prstGeom prst="rect">
            <a:avLst/>
          </a:prstGeom>
          <a:noFill/>
        </p:spPr>
      </p:pic>
      <p:pic>
        <p:nvPicPr>
          <p:cNvPr id="6153" name="Picture 9" descr="E:\RemiCura\PROJETS\Postgres_Day_2014_10_RemiC\Point_Cloud\Patch_to_python\DBScan\screen\clustering_dbscan_sidewalk_wall_outlierst.jpg"/>
          <p:cNvPicPr>
            <a:picLocks noChangeAspect="1" noChangeArrowheads="1"/>
          </p:cNvPicPr>
          <p:nvPr/>
        </p:nvPicPr>
        <p:blipFill>
          <a:blip r:embed="rId9" cstate="print"/>
          <a:srcRect l="10714" t="8732" r="17857" b="8316"/>
          <a:stretch>
            <a:fillRect/>
          </a:stretch>
        </p:blipFill>
        <p:spPr bwMode="auto">
          <a:xfrm>
            <a:off x="4335127" y="4357694"/>
            <a:ext cx="1879948" cy="1714512"/>
          </a:xfrm>
          <a:prstGeom prst="rect">
            <a:avLst/>
          </a:prstGeom>
          <a:noFill/>
        </p:spPr>
      </p:pic>
      <p:pic>
        <p:nvPicPr>
          <p:cNvPr id="6154" name="Picture 10" descr="E:\RemiCura\PROJETS\Postgres_Day_2014_10_RemiC\Point_Cloud\Patch_to_python\DBScan\screen\clustering_dbscan_sidewalk_wall_clusters.jpg"/>
          <p:cNvPicPr>
            <a:picLocks noChangeAspect="1" noChangeArrowheads="1"/>
          </p:cNvPicPr>
          <p:nvPr/>
        </p:nvPicPr>
        <p:blipFill>
          <a:blip r:embed="rId10" cstate="print"/>
          <a:srcRect l="25000" t="9079" r="14286" b="13745"/>
          <a:stretch>
            <a:fillRect/>
          </a:stretch>
        </p:blipFill>
        <p:spPr bwMode="auto">
          <a:xfrm>
            <a:off x="2357422" y="4357694"/>
            <a:ext cx="1714512" cy="1714512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2428860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labels</a:t>
            </a:r>
            <a:endParaRPr lang="en-US" sz="11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286247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outliers</a:t>
            </a:r>
            <a:endParaRPr lang="en-US" sz="1100" dirty="0"/>
          </a:p>
        </p:txBody>
      </p:sp>
      <p:sp>
        <p:nvSpPr>
          <p:cNvPr id="29" name="ZoneTexte 28"/>
          <p:cNvSpPr txBox="1"/>
          <p:nvPr/>
        </p:nvSpPr>
        <p:spPr>
          <a:xfrm>
            <a:off x="6643701" y="642939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0" y="6000768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3D + reflectance</a:t>
            </a:r>
            <a:endParaRPr lang="en-US" sz="1100" dirty="0"/>
          </a:p>
        </p:txBody>
      </p:sp>
      <p:sp>
        <p:nvSpPr>
          <p:cNvPr id="35" name="ZoneTexte 34"/>
          <p:cNvSpPr txBox="1"/>
          <p:nvPr/>
        </p:nvSpPr>
        <p:spPr>
          <a:xfrm>
            <a:off x="7715273" y="1500174"/>
            <a:ext cx="1428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37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6147" name="Picture 3" descr="E:\RemiCura\PROJETS\Postgres_Day_2014_10_RemiC\Point_Cloud\Patch_to_python\DBScan\screen\clustering_dbscan_small_area_contex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35" y="1080013"/>
            <a:ext cx="4878042" cy="4643470"/>
          </a:xfrm>
          <a:prstGeom prst="rect">
            <a:avLst/>
          </a:prstGeom>
          <a:noFill/>
        </p:spPr>
      </p:pic>
      <p:pic>
        <p:nvPicPr>
          <p:cNvPr id="6148" name="Picture 4" descr="E:\RemiCura\PROJETS\Postgres_Day_2014_10_RemiC\Point_Cloud\Patch_to_python\DBScan\screen\clustering_dbscan_small_area_1st_clas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1086721"/>
            <a:ext cx="2175382" cy="2270845"/>
          </a:xfrm>
          <a:prstGeom prst="rect">
            <a:avLst/>
          </a:prstGeom>
          <a:noFill/>
        </p:spPr>
      </p:pic>
      <p:pic>
        <p:nvPicPr>
          <p:cNvPr id="6149" name="Picture 5" descr="E:\RemiCura\PROJETS\Postgres_Day_2014_10_RemiC\Point_Cloud\Patch_to_python\DBScan\screen\clustering_dbscan_small_area_all_other_clas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750" y="3046385"/>
            <a:ext cx="4132916" cy="37862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4105274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3"/>
              </a:rPr>
              <a:t>PL/PYTHON descriptor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numpy array 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Principal direction using </a:t>
            </a:r>
            <a:r>
              <a:rPr lang="en-US" dirty="0" smtClean="0">
                <a:hlinkClick r:id="rId4"/>
              </a:rPr>
              <a:t>sklearn.decomposition.FastICA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(Project result on Z)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Output measure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cap="none" dirty="0" smtClean="0"/>
              <a:t>Idea : descriptor at patch level of verticality : is this patch façade/road/ tree/ mixed?</a:t>
            </a:r>
            <a:br>
              <a:rPr lang="en-US" cap="none" dirty="0" smtClean="0"/>
            </a:br>
            <a:r>
              <a:rPr lang="en-US" cap="none" dirty="0" smtClean="0"/>
              <a:t>=&gt; allow filtering at patch level</a:t>
            </a: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38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7170" name="Picture 2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5" cstate="print"/>
          <a:srcRect l="17294" t="15062" r="17234" b="12976"/>
          <a:stretch>
            <a:fillRect/>
          </a:stretch>
        </p:blipFill>
        <p:spPr bwMode="auto">
          <a:xfrm>
            <a:off x="4929191" y="1071546"/>
            <a:ext cx="3522060" cy="2857520"/>
          </a:xfrm>
          <a:prstGeom prst="rect">
            <a:avLst/>
          </a:prstGeom>
          <a:noFill/>
        </p:spPr>
      </p:pic>
      <p:pic>
        <p:nvPicPr>
          <p:cNvPr id="7171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>
          <a:blip r:embed="rId6" cstate="print"/>
          <a:srcRect l="27360" t="16151" r="15185" b="3260"/>
          <a:stretch>
            <a:fillRect/>
          </a:stretch>
        </p:blipFill>
        <p:spPr bwMode="auto">
          <a:xfrm>
            <a:off x="6500827" y="3714752"/>
            <a:ext cx="2619868" cy="3117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2" y="1285860"/>
            <a:ext cx="4176712" cy="501719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3"/>
              </a:rPr>
              <a:t>pL/PGSQL Patch-&gt;raster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a patch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Bbox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Round X Y to pixel size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Group by X,Y rounded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attributes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Add a band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File the band with Mean/max/min of attribute</a:t>
            </a:r>
            <a:br>
              <a:rPr lang="en-US" dirty="0" smtClean="0"/>
            </a:br>
            <a:r>
              <a:rPr lang="en-US" dirty="0" smtClean="0"/>
              <a:t>for computed pixels</a:t>
            </a:r>
          </a:p>
          <a:p>
            <a:pPr lvl="1"/>
            <a:endParaRPr lang="en-US" cap="none" dirty="0" smtClean="0"/>
          </a:p>
          <a:p>
            <a:r>
              <a:rPr lang="en-US" cap="none" dirty="0" smtClean="0"/>
              <a:t>Very slow (0.1 to 1 sec/patch , 13 bands)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39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5122" name="Picture 2" descr="E:\RemiCura\PROJETS\Postgres_Day_2014_10_RemiC\presentation\src\patch_to_raster_in_qgis.png"/>
          <p:cNvPicPr>
            <a:picLocks noChangeAspect="1" noChangeArrowheads="1"/>
          </p:cNvPicPr>
          <p:nvPr/>
        </p:nvPicPr>
        <p:blipFill>
          <a:blip r:embed="rId4" cstate="print"/>
          <a:srcRect l="32647" t="13868" r="15119" b="7549"/>
          <a:stretch>
            <a:fillRect/>
          </a:stretch>
        </p:blipFill>
        <p:spPr bwMode="auto">
          <a:xfrm>
            <a:off x="4857753" y="4732723"/>
            <a:ext cx="2500331" cy="21252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E:\RemiCura\PROJETS\Postgres_Day_2014_10_RemiC\presentation\src\patch_to_raster_concept.png"/>
          <p:cNvPicPr>
            <a:picLocks noChangeAspect="1" noChangeArrowheads="1"/>
          </p:cNvPicPr>
          <p:nvPr/>
        </p:nvPicPr>
        <p:blipFill>
          <a:blip r:embed="rId5" cstate="print"/>
          <a:srcRect l="9247" t="4587" r="9588" b="4816"/>
          <a:stretch>
            <a:fillRect/>
          </a:stretch>
        </p:blipFill>
        <p:spPr bwMode="auto">
          <a:xfrm>
            <a:off x="5072067" y="1071546"/>
            <a:ext cx="3214710" cy="3214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5000630" y="4286257"/>
            <a:ext cx="3714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Concept : raster+points. Color = reflectance. Qgis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7429520" y="5214954"/>
            <a:ext cx="10001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 street part viewed in QGIS trough GDAL PostGIS raster driver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Introduction to Point clouds</a:t>
            </a:r>
          </a:p>
          <a:p>
            <a:r>
              <a:rPr lang="en-US" dirty="0" smtClean="0"/>
              <a:t>2. Why use a DBMS?</a:t>
            </a:r>
          </a:p>
          <a:p>
            <a:r>
              <a:rPr lang="en-US" dirty="0" smtClean="0"/>
              <a:t>3. </a:t>
            </a:r>
            <a:r>
              <a:rPr lang="en-US" cap="small" dirty="0" smtClean="0"/>
              <a:t>PointCloud </a:t>
            </a:r>
            <a:r>
              <a:rPr lang="en-US" dirty="0" smtClean="0"/>
              <a:t>: Efficient storing/QUERYING/LOADING in postgRes</a:t>
            </a:r>
          </a:p>
          <a:p>
            <a:r>
              <a:rPr lang="en-US" dirty="0" smtClean="0"/>
              <a:t>4. In base processing</a:t>
            </a:r>
          </a:p>
          <a:p>
            <a:r>
              <a:rPr lang="en-US" dirty="0" smtClean="0"/>
              <a:t>5. using the point cloud server in complex architectures</a:t>
            </a:r>
          </a:p>
          <a:p>
            <a:endParaRPr lang="en-US" dirty="0" smtClean="0"/>
          </a:p>
          <a:p>
            <a:r>
              <a:rPr lang="en-US" dirty="0" smtClean="0"/>
              <a:t>A. references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1550"/>
            <a:ext cx="8820150" cy="4785395"/>
          </a:xfrm>
        </p:spPr>
        <p:txBody>
          <a:bodyPr/>
          <a:lstStyle/>
          <a:p>
            <a:r>
              <a:rPr lang="en-US" dirty="0" smtClean="0"/>
              <a:t>PL/PYTHON image processing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Convert set of patches to raster (projection on Z of the points, rasterisation)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40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8194" name="Picture 2" descr="E:\RemiCura\PROJETS\Postgres_Day_2014_10_RemiC\Point_Cloud\Image_Porcessing\building_border_detection\screens\raster_1_pointcloud.jpg"/>
          <p:cNvPicPr>
            <a:picLocks noChangeAspect="1" noChangeArrowheads="1"/>
          </p:cNvPicPr>
          <p:nvPr/>
        </p:nvPicPr>
        <p:blipFill>
          <a:blip r:embed="rId3" cstate="print"/>
          <a:srcRect l="18543" t="2800" r="5434" b="4790"/>
          <a:stretch>
            <a:fillRect/>
          </a:stretch>
        </p:blipFill>
        <p:spPr bwMode="auto">
          <a:xfrm>
            <a:off x="1" y="2571744"/>
            <a:ext cx="3372740" cy="2714644"/>
          </a:xfrm>
          <a:prstGeom prst="rect">
            <a:avLst/>
          </a:prstGeom>
          <a:noFill/>
        </p:spPr>
      </p:pic>
      <p:pic>
        <p:nvPicPr>
          <p:cNvPr id="8195" name="Picture 3" descr="E:\RemiCura\PROJETS\Postgres_Day_2014_10_RemiC\Point_Cloud\Image_Porcessing\building_border_detection\screens\raster_1_pointcloud_relativ_height.jpg"/>
          <p:cNvPicPr>
            <a:picLocks noChangeAspect="1" noChangeArrowheads="1"/>
          </p:cNvPicPr>
          <p:nvPr/>
        </p:nvPicPr>
        <p:blipFill>
          <a:blip r:embed="rId4" cstate="print"/>
          <a:srcRect l="11650" t="5613" r="6798"/>
          <a:stretch>
            <a:fillRect/>
          </a:stretch>
        </p:blipFill>
        <p:spPr bwMode="auto">
          <a:xfrm>
            <a:off x="1928796" y="3429000"/>
            <a:ext cx="3390312" cy="2714644"/>
          </a:xfrm>
          <a:prstGeom prst="rect">
            <a:avLst/>
          </a:prstGeom>
          <a:noFill/>
        </p:spPr>
      </p:pic>
      <p:pic>
        <p:nvPicPr>
          <p:cNvPr id="8196" name="Picture 4" descr="E:\RemiCura\PROJETS\Postgres_Day_2014_10_RemiC\Point_Cloud\Image_Porcessing\building_border_detection\screens\accum_raster_1.jpg"/>
          <p:cNvPicPr>
            <a:picLocks noChangeAspect="1" noChangeArrowheads="1"/>
          </p:cNvPicPr>
          <p:nvPr/>
        </p:nvPicPr>
        <p:blipFill>
          <a:blip r:embed="rId5" cstate="print"/>
          <a:srcRect l="6677" t="1272" r="4855" b="2035"/>
          <a:stretch>
            <a:fillRect/>
          </a:stretch>
        </p:blipFill>
        <p:spPr bwMode="auto">
          <a:xfrm>
            <a:off x="5572133" y="2428868"/>
            <a:ext cx="2928957" cy="4200016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" y="5286389"/>
            <a:ext cx="14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000233" y="614364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Relative height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572132" y="2071679"/>
            <a:ext cx="357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Accum. raster. Lot’s of “NoData”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E:\RemiCura\PROJETS\Postgres_Day_2014_10_RemiC\presentation\src\ground_truth_plus_facade_dete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7415" y="1428736"/>
            <a:ext cx="3416585" cy="5429264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PL/PYTHON façade detection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(accum) from a projected  point cloud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pixels high enough (higher than acquisition vehicle roof)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pixels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Threshold on number of accumulated point per pixel.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Morphological closing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Straight skeleton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Hough lines detection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41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9218" name="Picture 2" descr="E:\RemiCura\PROJETS\Postgres_Day_2014_10_RemiC\Point_Cloud\Image_Porcessing\building_border_detection\screens\morphological\01_probability_of_presence_of_wall.jpg"/>
          <p:cNvPicPr>
            <a:picLocks noChangeAspect="1" noChangeArrowheads="1"/>
          </p:cNvPicPr>
          <p:nvPr/>
        </p:nvPicPr>
        <p:blipFill>
          <a:blip r:embed="rId5" cstate="print"/>
          <a:srcRect l="21277" t="7124" r="37499"/>
          <a:stretch>
            <a:fillRect/>
          </a:stretch>
        </p:blipFill>
        <p:spPr bwMode="auto">
          <a:xfrm>
            <a:off x="71409" y="4071942"/>
            <a:ext cx="857251" cy="2571744"/>
          </a:xfrm>
          <a:prstGeom prst="rect">
            <a:avLst/>
          </a:prstGeom>
          <a:noFill/>
        </p:spPr>
      </p:pic>
      <p:pic>
        <p:nvPicPr>
          <p:cNvPr id="9219" name="Picture 3" descr="E:\RemiCura\PROJETS\Postgres_Day_2014_10_RemiC\Point_Cloud\Image_Porcessing\building_border_detection\screens\morphological\03_straight_skeleton.jpg"/>
          <p:cNvPicPr>
            <a:picLocks noChangeAspect="1" noChangeArrowheads="1"/>
          </p:cNvPicPr>
          <p:nvPr/>
        </p:nvPicPr>
        <p:blipFill>
          <a:blip r:embed="rId6" cstate="print"/>
          <a:srcRect l="23438" t="9375" r="38802" b="625"/>
          <a:stretch>
            <a:fillRect/>
          </a:stretch>
        </p:blipFill>
        <p:spPr bwMode="auto">
          <a:xfrm>
            <a:off x="3643307" y="4143384"/>
            <a:ext cx="764025" cy="2529189"/>
          </a:xfrm>
          <a:prstGeom prst="rect">
            <a:avLst/>
          </a:prstGeom>
          <a:noFill/>
        </p:spPr>
      </p:pic>
      <p:pic>
        <p:nvPicPr>
          <p:cNvPr id="9220" name="Picture 4" descr="E:\RemiCura\PROJETS\Postgres_Day_2014_10_RemiC\Point_Cloud\Image_Porcessing\building_border_detection\screens\morphological\04_hough_line_detection.jpg"/>
          <p:cNvPicPr>
            <a:picLocks noChangeAspect="1" noChangeArrowheads="1"/>
          </p:cNvPicPr>
          <p:nvPr/>
        </p:nvPicPr>
        <p:blipFill>
          <a:blip r:embed="rId7" cstate="print"/>
          <a:srcRect l="22500" t="7598" r="32500"/>
          <a:stretch>
            <a:fillRect/>
          </a:stretch>
        </p:blipFill>
        <p:spPr bwMode="auto">
          <a:xfrm>
            <a:off x="4714878" y="4143384"/>
            <a:ext cx="895351" cy="25407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786447" y="1071546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with ground truth</a:t>
            </a:r>
            <a:endParaRPr lang="en-US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1000101" y="5857892"/>
            <a:ext cx="2500330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357687" y="5643578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5572133" y="4214818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Sidewalk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>
              <a:spcBef>
                <a:spcPts val="1200"/>
              </a:spcBef>
            </a:pPr>
            <a:r>
              <a:rPr lang="en-US" sz="2000" b="1" dirty="0" smtClean="0">
                <a:solidFill>
                  <a:srgbClr val="72797F"/>
                </a:solidFill>
              </a:rPr>
              <a:t>For a raster (height) from a projected  point cloud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pixels low enough (at vehicle wheels height)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pixels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gradient of height (height variation)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Filter gradient to keep sidewalk (0.1 to 15 cm)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42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000729" y="2214554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Result (orange to red) with ground truth (blue)</a:t>
            </a:r>
            <a:endParaRPr lang="en-US" sz="1400" dirty="0"/>
          </a:p>
        </p:txBody>
      </p:sp>
      <p:pic>
        <p:nvPicPr>
          <p:cNvPr id="10242" name="Picture 2" descr="E:\RemiCura\PROJETS\Postgres_Day_2014_10_RemiC\Point_Cloud\Image_Porcessing\sidewalk_border_detection\screen\pointcloud_cc_screen\reflectance_sur_la_zone.jpg"/>
          <p:cNvPicPr>
            <a:picLocks noChangeAspect="1" noChangeArrowheads="1"/>
          </p:cNvPicPr>
          <p:nvPr/>
        </p:nvPicPr>
        <p:blipFill>
          <a:blip r:embed="rId4" cstate="print"/>
          <a:srcRect t="6869" r="42797" b="7760"/>
          <a:stretch>
            <a:fillRect/>
          </a:stretch>
        </p:blipFill>
        <p:spPr bwMode="auto">
          <a:xfrm>
            <a:off x="0" y="4214818"/>
            <a:ext cx="2571768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3" name="Picture 3" descr="E:\RemiCura\PROJETS\Postgres_Day_2014_10_RemiC\Point_Cloud\Image_Porcessing\sidewalk_border_detection\screen\pointcloud_cc_screen\gradient_Z.jpg"/>
          <p:cNvPicPr>
            <a:picLocks noChangeAspect="1" noChangeArrowheads="1"/>
          </p:cNvPicPr>
          <p:nvPr/>
        </p:nvPicPr>
        <p:blipFill>
          <a:blip r:embed="rId5" cstate="print"/>
          <a:srcRect l="10705" t="7990" r="26847" b="12115"/>
          <a:stretch>
            <a:fillRect/>
          </a:stretch>
        </p:blipFill>
        <p:spPr bwMode="auto">
          <a:xfrm>
            <a:off x="2928926" y="4214818"/>
            <a:ext cx="2750364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61852" y="2714620"/>
            <a:ext cx="3182149" cy="376237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0" y="3907042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Reflectance at wheel level</a:t>
            </a:r>
            <a:endParaRPr lang="en-US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928926" y="3906206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at wheel level</a:t>
            </a:r>
            <a:endParaRPr lang="en-US" sz="1400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571737" y="5429264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572133" y="5000636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(reflectance,height) of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height gradient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pixels near NoData and/or non flat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Smooth reflectance while preserving edges (bilateral filter)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reflectance gradient, threshold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Detect lines (Probabilistic Hough 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center and angle of lines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Cluster lines using DBSCAN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1267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4" cstate="print"/>
          <a:srcRect l="3634" t="18377" b="1989"/>
          <a:stretch>
            <a:fillRect/>
          </a:stretch>
        </p:blipFill>
        <p:spPr bwMode="auto">
          <a:xfrm>
            <a:off x="71406" y="5250669"/>
            <a:ext cx="1821690" cy="1214446"/>
          </a:xfrm>
          <a:prstGeom prst="rect">
            <a:avLst/>
          </a:prstGeom>
          <a:noFill/>
        </p:spPr>
      </p:pic>
      <p:pic>
        <p:nvPicPr>
          <p:cNvPr id="11268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5" cstate="print"/>
          <a:srcRect l="18665" t="23990" r="23643" b="4041"/>
          <a:stretch>
            <a:fillRect/>
          </a:stretch>
        </p:blipFill>
        <p:spPr bwMode="auto">
          <a:xfrm>
            <a:off x="2214546" y="5297383"/>
            <a:ext cx="1588122" cy="1121027"/>
          </a:xfrm>
          <a:prstGeom prst="rect">
            <a:avLst/>
          </a:prstGeom>
          <a:noFill/>
        </p:spPr>
      </p:pic>
      <p:pic>
        <p:nvPicPr>
          <p:cNvPr id="11269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6" cstate="print"/>
          <a:srcRect l="4866" t="17960" b="4214"/>
          <a:stretch>
            <a:fillRect/>
          </a:stretch>
        </p:blipFill>
        <p:spPr bwMode="auto">
          <a:xfrm>
            <a:off x="4214812" y="5250669"/>
            <a:ext cx="1826483" cy="1214446"/>
          </a:xfrm>
          <a:prstGeom prst="rect">
            <a:avLst/>
          </a:prstGeom>
          <a:noFill/>
        </p:spPr>
      </p:pic>
      <p:pic>
        <p:nvPicPr>
          <p:cNvPr id="11270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7" cstate="print"/>
          <a:srcRect l="25646" t="6654" r="14513" b="33455"/>
          <a:stretch>
            <a:fillRect/>
          </a:stretch>
        </p:blipFill>
        <p:spPr bwMode="auto">
          <a:xfrm>
            <a:off x="6572266" y="5437507"/>
            <a:ext cx="1634830" cy="840770"/>
          </a:xfrm>
          <a:prstGeom prst="rect">
            <a:avLst/>
          </a:prstGeom>
          <a:noFill/>
        </p:spPr>
      </p:pic>
      <p:pic>
        <p:nvPicPr>
          <p:cNvPr id="11271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8" cstate="print"/>
          <a:srcRect l="27105" t="16574" r="16749" b="37078"/>
          <a:stretch>
            <a:fillRect/>
          </a:stretch>
        </p:blipFill>
        <p:spPr bwMode="auto">
          <a:xfrm>
            <a:off x="6858017" y="3929066"/>
            <a:ext cx="2071702" cy="1071570"/>
          </a:xfrm>
          <a:prstGeom prst="rect">
            <a:avLst/>
          </a:prstGeom>
          <a:noFill/>
        </p:spPr>
      </p:pic>
      <p:pic>
        <p:nvPicPr>
          <p:cNvPr id="11273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9" cstate="print"/>
          <a:srcRect l="31830" t="12661" r="11211" b="16440"/>
          <a:stretch>
            <a:fillRect/>
          </a:stretch>
        </p:blipFill>
        <p:spPr bwMode="auto">
          <a:xfrm>
            <a:off x="6572265" y="1428736"/>
            <a:ext cx="2428891" cy="2000264"/>
          </a:xfrm>
          <a:prstGeom prst="rect">
            <a:avLst/>
          </a:prstGeom>
          <a:noFill/>
        </p:spPr>
      </p:pic>
      <p:cxnSp>
        <p:nvCxnSpPr>
          <p:cNvPr id="22" name="Connecteur droit avec flèche 21"/>
          <p:cNvCxnSpPr/>
          <p:nvPr/>
        </p:nvCxnSpPr>
        <p:spPr>
          <a:xfrm>
            <a:off x="1785918" y="5856304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786183" y="5857892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1269" idx="3"/>
          </p:cNvCxnSpPr>
          <p:nvPr/>
        </p:nvCxnSpPr>
        <p:spPr>
          <a:xfrm flipV="1">
            <a:off x="6041294" y="5788042"/>
            <a:ext cx="530971" cy="6985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5400000" flipH="1" flipV="1">
            <a:off x="7556388" y="5096554"/>
            <a:ext cx="357190" cy="250033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endCxn id="11273" idx="2"/>
          </p:cNvCxnSpPr>
          <p:nvPr/>
        </p:nvCxnSpPr>
        <p:spPr>
          <a:xfrm rot="16200000" flipV="1">
            <a:off x="7608116" y="3607595"/>
            <a:ext cx="500066" cy="142876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" y="5000640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Raster reflectance</a:t>
            </a:r>
            <a:endParaRPr lang="en-US" sz="1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214546" y="5072078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smoothing</a:t>
            </a:r>
            <a:endParaRPr lang="en-US" sz="1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6572266" y="5214954"/>
            <a:ext cx="107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threshold</a:t>
            </a:r>
            <a:endParaRPr lang="en-US" sz="1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858017" y="3714755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detection</a:t>
            </a:r>
            <a:endParaRPr lang="en-US" sz="1000" dirty="0"/>
          </a:p>
        </p:txBody>
      </p:sp>
      <p:sp>
        <p:nvSpPr>
          <p:cNvPr id="27" name="ZoneTexte 26"/>
          <p:cNvSpPr txBox="1"/>
          <p:nvPr/>
        </p:nvSpPr>
        <p:spPr>
          <a:xfrm>
            <a:off x="6500825" y="1214426"/>
            <a:ext cx="1857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clustering</a:t>
            </a:r>
            <a:endParaRPr lang="en-US" sz="1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214810" y="5000640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gradient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2290" name="Picture 2" descr="E:\RemiCura\PROJETS\Postgres_Day_2014_10_RemiC\Point_Cloud\Image_Porcessing\markings_detection\screen\LQ\011_bilateral_all.png"/>
          <p:cNvPicPr>
            <a:picLocks noChangeAspect="1" noChangeArrowheads="1"/>
          </p:cNvPicPr>
          <p:nvPr/>
        </p:nvPicPr>
        <p:blipFill>
          <a:blip r:embed="rId4" cstate="print"/>
          <a:srcRect l="15640" r="23755"/>
          <a:stretch>
            <a:fillRect/>
          </a:stretch>
        </p:blipFill>
        <p:spPr bwMode="auto">
          <a:xfrm>
            <a:off x="1" y="2059955"/>
            <a:ext cx="1785917" cy="46998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1" name="Picture 3" descr="E:\RemiCura\PROJETS\Postgres_Day_2014_10_RemiC\Point_Cloud\Image_Porcessing\markings_detection\screen\LQ\021_mask_all.png"/>
          <p:cNvPicPr>
            <a:picLocks noChangeAspect="1" noChangeArrowheads="1"/>
          </p:cNvPicPr>
          <p:nvPr/>
        </p:nvPicPr>
        <p:blipFill>
          <a:blip r:embed="rId5" cstate="print"/>
          <a:srcRect l="30312" r="29272"/>
          <a:stretch>
            <a:fillRect/>
          </a:stretch>
        </p:blipFill>
        <p:spPr bwMode="auto">
          <a:xfrm>
            <a:off x="1850115" y="2963879"/>
            <a:ext cx="857256" cy="2892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2" name="Picture 4" descr="E:\RemiCura\PROJETS\Postgres_Day_2014_10_RemiC\Point_Cloud\Image_Porcessing\markings_detection\screen\LQ\031_sobel_all.png"/>
          <p:cNvPicPr>
            <a:picLocks noChangeAspect="1" noChangeArrowheads="1"/>
          </p:cNvPicPr>
          <p:nvPr/>
        </p:nvPicPr>
        <p:blipFill>
          <a:blip r:embed="rId6" cstate="print"/>
          <a:srcRect l="19320" t="2920" r="22721" b="3633"/>
          <a:stretch>
            <a:fillRect/>
          </a:stretch>
        </p:blipFill>
        <p:spPr bwMode="auto">
          <a:xfrm>
            <a:off x="2771566" y="2766824"/>
            <a:ext cx="1232306" cy="3286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3" name="Picture 5" descr="E:\RemiCura\PROJETS\Postgres_Day_2014_10_RemiC\Point_Cloud\Image_Porcessing\markings_detection\screen\LQ\041_sobel_treshold_all.png"/>
          <p:cNvPicPr>
            <a:picLocks noChangeAspect="1" noChangeArrowheads="1"/>
          </p:cNvPicPr>
          <p:nvPr/>
        </p:nvPicPr>
        <p:blipFill>
          <a:blip r:embed="rId7" cstate="print"/>
          <a:srcRect l="22157" t="2842" r="20235" b="3388"/>
          <a:stretch>
            <a:fillRect/>
          </a:stretch>
        </p:blipFill>
        <p:spPr bwMode="auto">
          <a:xfrm>
            <a:off x="4068070" y="1961777"/>
            <a:ext cx="1928825" cy="48962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4" name="Picture 6" descr="E:\RemiCura\PROJETS\Postgres_Day_2014_10_RemiC\Point_Cloud\Image_Porcessing\markings_detection\screen\LQ\051_sobel_treshold_lines_all.png"/>
          <p:cNvPicPr>
            <a:picLocks noChangeAspect="1" noChangeArrowheads="1"/>
          </p:cNvPicPr>
          <p:nvPr/>
        </p:nvPicPr>
        <p:blipFill>
          <a:blip r:embed="rId8" cstate="print"/>
          <a:srcRect l="22901" t="2452" r="23663" b="1936"/>
          <a:stretch>
            <a:fillRect/>
          </a:stretch>
        </p:blipFill>
        <p:spPr bwMode="auto">
          <a:xfrm>
            <a:off x="6061092" y="2891845"/>
            <a:ext cx="1089887" cy="30361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6" name="Picture 8" descr="E:\RemiCura\PROJETS\Postgres_Day_2014_10_RemiC\Point_Cloud\Image_Porcessing\markings_detection\screen\LQ\071_line_classified_all.png"/>
          <p:cNvPicPr>
            <a:picLocks noChangeAspect="1" noChangeArrowheads="1"/>
          </p:cNvPicPr>
          <p:nvPr/>
        </p:nvPicPr>
        <p:blipFill>
          <a:blip r:embed="rId9" cstate="print"/>
          <a:srcRect l="22851" t="2452" r="24362" b="1936"/>
          <a:stretch>
            <a:fillRect/>
          </a:stretch>
        </p:blipFill>
        <p:spPr bwMode="auto">
          <a:xfrm>
            <a:off x="7286620" y="1285860"/>
            <a:ext cx="1857380" cy="55721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1" y="1857365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Raster reflectance</a:t>
            </a:r>
            <a:endParaRPr lang="en-US" sz="1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857357" y="2714624"/>
            <a:ext cx="785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mask</a:t>
            </a:r>
            <a:endParaRPr lang="en-US" sz="1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786049" y="2539841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gradient</a:t>
            </a:r>
            <a:endParaRPr lang="en-US" sz="1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4071935" y="1714492"/>
            <a:ext cx="1928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threshold</a:t>
            </a:r>
            <a:endParaRPr lang="en-US" sz="1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072198" y="2643185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detection</a:t>
            </a:r>
            <a:endParaRPr lang="en-US" sz="10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286644" y="1071550"/>
            <a:ext cx="1857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clustering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45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</a:p>
          <a:p>
            <a:r>
              <a:rPr lang="en-US" dirty="0" smtClean="0"/>
              <a:t>Visualization : </a:t>
            </a:r>
            <a:r>
              <a:rPr lang="en-US" cap="small" dirty="0" smtClean="0"/>
              <a:t>Level Of Detail</a:t>
            </a:r>
          </a:p>
          <a:p>
            <a:r>
              <a:rPr lang="en-US" dirty="0" smtClean="0"/>
              <a:t>point cloud streaming</a:t>
            </a:r>
          </a:p>
          <a:p>
            <a:r>
              <a:rPr lang="en-US" dirty="0" smtClean="0"/>
              <a:t>Point cloud as a service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processing: </a:t>
            </a:r>
          </a:p>
          <a:p>
            <a:r>
              <a:rPr lang="en-US" cap="none" dirty="0" smtClean="0"/>
              <a:t>How to launch (parallel) processing on overlapping areas?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Using file system : manual buffer. Need to load lot’s of files </a:t>
            </a:r>
            <a:r>
              <a:rPr lang="en-US" b="1" dirty="0" smtClean="0"/>
              <a:t>(x9 )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Crude grid pattern. Custom for every use case.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Difficult to use trajectory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46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4" y="3286128"/>
            <a:ext cx="6096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6" y="5195915"/>
            <a:ext cx="61055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ZoneTexte 8"/>
          <p:cNvSpPr txBox="1"/>
          <p:nvPr/>
        </p:nvSpPr>
        <p:spPr>
          <a:xfrm>
            <a:off x="1714481" y="3071814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One file processing</a:t>
            </a:r>
            <a:endParaRPr lang="en-US" sz="1000" dirty="0"/>
          </a:p>
        </p:txBody>
      </p:sp>
      <p:sp>
        <p:nvSpPr>
          <p:cNvPr id="10" name="ZoneTexte 9"/>
          <p:cNvSpPr txBox="1"/>
          <p:nvPr/>
        </p:nvSpPr>
        <p:spPr>
          <a:xfrm>
            <a:off x="1714481" y="5000639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Following file processing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07" y="1340768"/>
            <a:ext cx="2928957" cy="4785395"/>
          </a:xfrm>
        </p:spPr>
        <p:txBody>
          <a:bodyPr/>
          <a:lstStyle/>
          <a:p>
            <a:r>
              <a:rPr lang="en-US" dirty="0" smtClean="0"/>
              <a:t>Batch processing: </a:t>
            </a:r>
            <a:endParaRPr lang="en-US" cap="none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Using point cloud server , </a:t>
            </a:r>
            <a:r>
              <a:rPr lang="en-US" b="1" dirty="0" smtClean="0"/>
              <a:t>but process see files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Exact control of overlapping/surfaces </a:t>
            </a:r>
            <a:r>
              <a:rPr lang="en-US" b="1" dirty="0" smtClean="0"/>
              <a:t>( x1.5 )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Clean Loop management</a:t>
            </a:r>
          </a:p>
          <a:p>
            <a:pPr lvl="1">
              <a:spcBef>
                <a:spcPts val="600"/>
              </a:spcBef>
            </a:pPr>
            <a:endParaRPr lang="en-US" dirty="0" smtClean="0"/>
          </a:p>
          <a:p>
            <a:pPr lvl="1">
              <a:spcBef>
                <a:spcPts val="600"/>
              </a:spcBef>
            </a:pP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10/1/2014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47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0" name="Organigramme : Données 9"/>
          <p:cNvSpPr/>
          <p:nvPr/>
        </p:nvSpPr>
        <p:spPr>
          <a:xfrm>
            <a:off x="3286116" y="5072074"/>
            <a:ext cx="1785950" cy="14287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/>
            <a:r>
              <a:rPr lang="en-US" sz="1100" dirty="0" smtClean="0"/>
              <a:t>Point cloud server</a:t>
            </a:r>
            <a:endParaRPr lang="en-US" sz="1100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3286116" y="5786458"/>
            <a:ext cx="857256" cy="71437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kern="1000" spc="-100" dirty="0" smtClean="0"/>
              <a:t>Trajectory</a:t>
            </a:r>
            <a:r>
              <a:rPr lang="en-US" sz="1100" dirty="0" smtClean="0"/>
              <a:t> data</a:t>
            </a:r>
            <a:endParaRPr lang="en-US" sz="1100" dirty="0"/>
          </a:p>
        </p:txBody>
      </p:sp>
      <p:sp>
        <p:nvSpPr>
          <p:cNvPr id="13" name="Organigramme : Données 12"/>
          <p:cNvSpPr/>
          <p:nvPr/>
        </p:nvSpPr>
        <p:spPr>
          <a:xfrm>
            <a:off x="4000497" y="5786458"/>
            <a:ext cx="857256" cy="71437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patch</a:t>
            </a:r>
            <a:endParaRPr lang="en-US" sz="1100" dirty="0"/>
          </a:p>
        </p:txBody>
      </p:sp>
      <p:sp>
        <p:nvSpPr>
          <p:cNvPr id="14" name="Organigramme : Processus 13"/>
          <p:cNvSpPr/>
          <p:nvPr/>
        </p:nvSpPr>
        <p:spPr>
          <a:xfrm>
            <a:off x="1571604" y="5643578"/>
            <a:ext cx="1285884" cy="6429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Use trajectory to generate overlapping surfaces</a:t>
            </a:r>
          </a:p>
        </p:txBody>
      </p:sp>
      <p:cxnSp>
        <p:nvCxnSpPr>
          <p:cNvPr id="15" name="Connecteur droit avec flèche 14"/>
          <p:cNvCxnSpPr>
            <a:stCxn id="14" idx="3"/>
            <a:endCxn id="12" idx="2"/>
          </p:cNvCxnSpPr>
          <p:nvPr/>
        </p:nvCxnSpPr>
        <p:spPr>
          <a:xfrm>
            <a:off x="2857489" y="5965053"/>
            <a:ext cx="514354" cy="178595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22" idx="2"/>
          </p:cNvCxnSpPr>
          <p:nvPr/>
        </p:nvCxnSpPr>
        <p:spPr>
          <a:xfrm>
            <a:off x="4772028" y="6143644"/>
            <a:ext cx="921550" cy="7143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rganigramme : Données 21"/>
          <p:cNvSpPr/>
          <p:nvPr/>
        </p:nvSpPr>
        <p:spPr>
          <a:xfrm>
            <a:off x="5572132" y="5857896"/>
            <a:ext cx="1214446" cy="714379"/>
          </a:xfrm>
          <a:prstGeom prst="flowChartInputOutput">
            <a:avLst/>
          </a:prstGeom>
          <a:solidFill>
            <a:srgbClr val="F08B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Temp point cloud for an area</a:t>
            </a:r>
            <a:endParaRPr lang="en-US" sz="1100" dirty="0"/>
          </a:p>
        </p:txBody>
      </p:sp>
      <p:cxnSp>
        <p:nvCxnSpPr>
          <p:cNvPr id="23" name="Connecteur droit avec flèche 22"/>
          <p:cNvCxnSpPr>
            <a:stCxn id="22" idx="5"/>
            <a:endCxn id="24" idx="1"/>
          </p:cNvCxnSpPr>
          <p:nvPr/>
        </p:nvCxnSpPr>
        <p:spPr>
          <a:xfrm>
            <a:off x="6665135" y="6215086"/>
            <a:ext cx="692949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rganigramme : Processus 23"/>
          <p:cNvSpPr/>
          <p:nvPr/>
        </p:nvSpPr>
        <p:spPr>
          <a:xfrm>
            <a:off x="7358081" y="5929330"/>
            <a:ext cx="1285884" cy="6429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Out of DB processing</a:t>
            </a:r>
          </a:p>
        </p:txBody>
      </p:sp>
      <p:pic>
        <p:nvPicPr>
          <p:cNvPr id="2055" name="Picture 7" descr="E:\RemiCura\PROJETS\Postgres_Day_2014_10_RemiC\presentation\src\trajectory_zoom_with_surface_p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6" y="1357298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6" name="Picture 8" descr="E:\RemiCura\PROJETS\Postgres_Day_2014_10_RemiC\presentation\src\trajectory_zoom_with_building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65" y="2143116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7" name="Picture 9" descr="E:\RemiCura\PROJETS\Postgres_Day_2014_10_RemiC\presentation\src\trajectory_zoom_with_surface_od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3280" y="2928934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0" name="ZoneTexte 39"/>
          <p:cNvSpPr txBox="1"/>
          <p:nvPr/>
        </p:nvSpPr>
        <p:spPr>
          <a:xfrm>
            <a:off x="3000366" y="1928806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Trajectory + buildings</a:t>
            </a:r>
            <a:endParaRPr lang="en-US" sz="1000" dirty="0"/>
          </a:p>
        </p:txBody>
      </p:sp>
      <p:sp>
        <p:nvSpPr>
          <p:cNvPr id="41" name="ZoneTexte 40"/>
          <p:cNvSpPr txBox="1"/>
          <p:nvPr/>
        </p:nvSpPr>
        <p:spPr>
          <a:xfrm>
            <a:off x="5500696" y="1142988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Overlapping surfaces 1 </a:t>
            </a:r>
            <a:endParaRPr lang="en-US" sz="1000" dirty="0"/>
          </a:p>
        </p:txBody>
      </p:sp>
      <p:sp>
        <p:nvSpPr>
          <p:cNvPr id="42" name="ZoneTexte 41"/>
          <p:cNvSpPr txBox="1"/>
          <p:nvPr/>
        </p:nvSpPr>
        <p:spPr>
          <a:xfrm>
            <a:off x="7929587" y="2714621"/>
            <a:ext cx="121441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Overlapping surfaces 2 </a:t>
            </a:r>
            <a:endParaRPr lang="en-US" sz="1000" dirty="0"/>
          </a:p>
        </p:txBody>
      </p:sp>
      <p:pic>
        <p:nvPicPr>
          <p:cNvPr id="2058" name="Picture 10" descr="E:\RemiCura\PROJETS\Postgres_Day_2014_10_RemiC\presentation\src\trajectory_with_building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4786322"/>
            <a:ext cx="1137087" cy="17668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" y="4071942"/>
            <a:ext cx="2500298" cy="2928958"/>
          </a:xfrm>
        </p:spPr>
        <p:txBody>
          <a:bodyPr/>
          <a:lstStyle/>
          <a:p>
            <a:endParaRPr lang="en-US" dirty="0" smtClean="0"/>
          </a:p>
          <a:p>
            <a:endParaRPr lang="en-US" cap="none" dirty="0" smtClean="0"/>
          </a:p>
          <a:p>
            <a:r>
              <a:rPr lang="en-US" cap="none" dirty="0" smtClean="0"/>
              <a:t>We need a way to generate pyramidal resolution for a patch!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86513" y="3286127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D. Vandergucht, IGN, 2014</a:t>
            </a:r>
            <a:endParaRPr lang="en-US" sz="10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285720" y="1285860"/>
            <a:ext cx="8858281" cy="2000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Visualization : </a:t>
            </a:r>
            <a:r>
              <a:rPr kumimoji="0" lang="en-US" sz="20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Level Of Detail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 need for all the points all the time!</a:t>
            </a: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rPr>
              <a:t>Max 1 point per pixel : 2 Millions for Full HD (+ cache + anticipating) </a:t>
            </a:r>
            <a:br>
              <a:rPr lang="en-US" sz="2000" b="1" dirty="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rPr>
              <a:t>If the patch is far away, need only few points</a:t>
            </a: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all" spc="0" normalizeH="0" baseline="0" noProof="0" dirty="0" smtClean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all" spc="0" normalizeH="0" baseline="0" noProof="0" dirty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078" name="Picture 6" descr="D:\RemiCura\DATA\Donnees_conf\illustration_david_vandergucht\export_to_gif\dive\img-00001.png"/>
          <p:cNvPicPr>
            <a:picLocks noChangeAspect="1" noChangeArrowheads="1"/>
          </p:cNvPicPr>
          <p:nvPr/>
        </p:nvPicPr>
        <p:blipFill>
          <a:blip r:embed="rId3" cstate="print"/>
          <a:srcRect l="13954" t="18628"/>
          <a:stretch>
            <a:fillRect/>
          </a:stretch>
        </p:blipFill>
        <p:spPr bwMode="auto">
          <a:xfrm>
            <a:off x="2143109" y="2786058"/>
            <a:ext cx="3524218" cy="1872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076" name="Picture 4" descr="D:\RemiCura\DATA\Donnees_conf\illustration_david_vandergucht\export_to_gif\dive\img-00051.png"/>
          <p:cNvPicPr>
            <a:picLocks noChangeAspect="1" noChangeArrowheads="1"/>
          </p:cNvPicPr>
          <p:nvPr/>
        </p:nvPicPr>
        <p:blipFill>
          <a:blip r:embed="rId4" cstate="print"/>
          <a:srcRect l="6977" t="18628"/>
          <a:stretch>
            <a:fillRect/>
          </a:stretch>
        </p:blipFill>
        <p:spPr bwMode="auto">
          <a:xfrm>
            <a:off x="4286250" y="3643314"/>
            <a:ext cx="3809971" cy="1872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077" name="Picture 5" descr="D:\RemiCura\DATA\Donnees_conf\illustration_david_vandergucht\export_to_gif\dive\img-00101.png"/>
          <p:cNvPicPr>
            <a:picLocks noChangeAspect="1" noChangeArrowheads="1"/>
          </p:cNvPicPr>
          <p:nvPr/>
        </p:nvPicPr>
        <p:blipFill>
          <a:blip r:embed="rId5" cstate="print"/>
          <a:srcRect l="5233" t="9314"/>
          <a:stretch>
            <a:fillRect/>
          </a:stretch>
        </p:blipFill>
        <p:spPr bwMode="auto">
          <a:xfrm>
            <a:off x="5262592" y="4771274"/>
            <a:ext cx="3881410" cy="208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4" name="Rectangle à coins arrondis 13"/>
          <p:cNvSpPr/>
          <p:nvPr/>
        </p:nvSpPr>
        <p:spPr>
          <a:xfrm>
            <a:off x="428595" y="3786190"/>
            <a:ext cx="1214446" cy="642942"/>
          </a:xfrm>
          <a:prstGeom prst="wedgeRoundRectCallout">
            <a:avLst>
              <a:gd name="adj1" fmla="val 83951"/>
              <a:gd name="adj2" fmla="val -43437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5.2 Billions points !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5962662" cy="52315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 :</a:t>
            </a:r>
            <a:r>
              <a:rPr lang="en-US" dirty="0" smtClean="0">
                <a:hlinkClick r:id="rId3"/>
              </a:rPr>
              <a:t> </a:t>
            </a:r>
            <a:r>
              <a:rPr lang="en-US" cap="small" dirty="0" smtClean="0">
                <a:hlinkClick r:id="rId3"/>
              </a:rPr>
              <a:t>Level Of Detail for </a:t>
            </a:r>
            <a:br>
              <a:rPr lang="en-US" cap="small" dirty="0" smtClean="0">
                <a:hlinkClick r:id="rId3"/>
              </a:rPr>
            </a:br>
            <a:r>
              <a:rPr lang="en-US" cap="small" dirty="0" smtClean="0">
                <a:hlinkClick r:id="rId3"/>
              </a:rPr>
              <a:t>Patch </a:t>
            </a:r>
            <a:r>
              <a:rPr lang="en-US" cap="small" dirty="0" smtClean="0">
                <a:solidFill>
                  <a:srgbClr val="FF0000"/>
                </a:solidFill>
              </a:rPr>
              <a:t>(PROOF OF CONCEPT)</a:t>
            </a:r>
          </a:p>
          <a:p>
            <a:pPr>
              <a:buNone/>
            </a:pPr>
            <a:r>
              <a:rPr lang="en-US" sz="1600" cap="small" dirty="0" smtClean="0"/>
              <a:t>   </a:t>
            </a:r>
            <a:r>
              <a:rPr lang="en-US" sz="1600" cap="none" dirty="0" smtClean="0"/>
              <a:t>Full pl/pgsql</a:t>
            </a:r>
          </a:p>
          <a:p>
            <a:r>
              <a:rPr lang="en-US" cap="none" dirty="0" smtClean="0"/>
              <a:t>Idea : no duplication : </a:t>
            </a:r>
          </a:p>
          <a:p>
            <a:r>
              <a:rPr lang="en-US" cap="none" dirty="0" smtClean="0"/>
              <a:t>Simply write point in a given order</a:t>
            </a:r>
          </a:p>
          <a:p>
            <a:r>
              <a:rPr lang="en-US" cap="none" dirty="0" smtClean="0"/>
              <a:t>The more we read, the more we get LODs</a:t>
            </a:r>
          </a:p>
          <a:p>
            <a:r>
              <a:rPr lang="en-US" cap="none" dirty="0" smtClean="0"/>
              <a:t>LOD0 then LOD1 then LOD2 </a:t>
            </a:r>
            <a:br>
              <a:rPr lang="en-US" cap="none" dirty="0" smtClean="0"/>
            </a:br>
            <a:r>
              <a:rPr lang="en-US" cap="none" dirty="0" smtClean="0"/>
              <a:t>… then the rest</a:t>
            </a:r>
          </a:p>
          <a:p>
            <a:r>
              <a:rPr lang="en-US" cap="none" dirty="0" smtClean="0"/>
              <a:t>What order?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level N:</a:t>
            </a:r>
          </a:p>
          <a:p>
            <a:pPr lvl="1">
              <a:spcBef>
                <a:spcPts val="600"/>
              </a:spcBef>
            </a:pPr>
            <a:r>
              <a:rPr lang="en-US" cap="none" dirty="0" smtClean="0"/>
              <a:t>2</a:t>
            </a:r>
            <a:r>
              <a:rPr lang="en-US" cap="none" baseline="30000" dirty="0" smtClean="0"/>
              <a:t>N </a:t>
            </a:r>
            <a:r>
              <a:rPr lang="en-US" dirty="0" smtClean="0"/>
              <a:t> </a:t>
            </a:r>
            <a:r>
              <a:rPr lang="en-US" cap="none" dirty="0" smtClean="0"/>
              <a:t>points closer to </a:t>
            </a:r>
            <a:br>
              <a:rPr lang="en-US" cap="none" dirty="0" smtClean="0"/>
            </a:br>
            <a:r>
              <a:rPr lang="en-US" cap="none" dirty="0" smtClean="0"/>
              <a:t>center of level N </a:t>
            </a:r>
            <a:br>
              <a:rPr lang="en-US" cap="none" dirty="0" smtClean="0"/>
            </a:br>
            <a:r>
              <a:rPr lang="en-US" cap="none" dirty="0" smtClean="0"/>
              <a:t>of a Quad tree</a:t>
            </a:r>
          </a:p>
          <a:p>
            <a:pPr lvl="1">
              <a:spcBef>
                <a:spcPts val="600"/>
              </a:spcBef>
            </a:pPr>
            <a:r>
              <a:rPr lang="en-US" cap="none" dirty="0" smtClean="0"/>
              <a:t>Order in each level </a:t>
            </a:r>
            <a:br>
              <a:rPr lang="en-US" cap="none" dirty="0" smtClean="0"/>
            </a:br>
            <a:r>
              <a:rPr lang="en-US" cap="none" dirty="0" smtClean="0"/>
              <a:t>: random or </a:t>
            </a:r>
            <a:br>
              <a:rPr lang="en-US" cap="none" dirty="0" smtClean="0"/>
            </a:br>
            <a:r>
              <a:rPr lang="en-US" cap="none" dirty="0" smtClean="0"/>
              <a:t>inversed Z order curve.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49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6146" name="Picture 2" descr="E:\RemiCura\PROJETS\point_cloud\PC_in_DB\LOD_ordering_for_patches_of_points\screen\2013-10-29 11_55_13-QGIS 2.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86415" y="1071550"/>
            <a:ext cx="3357586" cy="3225233"/>
          </a:xfrm>
          <a:prstGeom prst="rect">
            <a:avLst/>
          </a:prstGeom>
          <a:noFill/>
        </p:spPr>
      </p:pic>
      <p:pic>
        <p:nvPicPr>
          <p:cNvPr id="6147" name="Picture 3" descr="E:\RemiCura\PROJETS\point_cloud\PC_in_DB\LOD_ordering_for_patches_of_points\screen\2013-11-14 20_04_16-QGIS 2.0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389" y="4357698"/>
            <a:ext cx="2514105" cy="2310603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7556" y="3500442"/>
            <a:ext cx="2952745" cy="273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126478"/>
            <a:ext cx="8362950" cy="5517232"/>
          </a:xfrm>
        </p:spPr>
        <p:txBody>
          <a:bodyPr>
            <a:normAutofit/>
          </a:bodyPr>
          <a:lstStyle/>
          <a:p>
            <a:r>
              <a:rPr lang="en-US" dirty="0" smtClean="0"/>
              <a:t>A fair warning :</a:t>
            </a:r>
          </a:p>
          <a:p>
            <a:pPr lvl="1"/>
            <a:r>
              <a:rPr lang="en-US" dirty="0" smtClean="0"/>
              <a:t>Except PointCloud extension : </a:t>
            </a:r>
            <a:r>
              <a:rPr lang="en-US" b="1" dirty="0" smtClean="0"/>
              <a:t>research tools</a:t>
            </a:r>
            <a:r>
              <a:rPr lang="en-US" dirty="0" smtClean="0"/>
              <a:t>.</a:t>
            </a:r>
          </a:p>
          <a:p>
            <a:pPr lvl="2"/>
            <a:r>
              <a:rPr lang="en-US" b="1" dirty="0" smtClean="0"/>
              <a:t>NOT</a:t>
            </a:r>
            <a:r>
              <a:rPr lang="en-US" dirty="0" smtClean="0"/>
              <a:t> for production, </a:t>
            </a:r>
            <a:r>
              <a:rPr lang="en-US" b="1" dirty="0" smtClean="0"/>
              <a:t>NOT</a:t>
            </a:r>
            <a:r>
              <a:rPr lang="en-US" dirty="0" smtClean="0"/>
              <a:t> reliable</a:t>
            </a:r>
          </a:p>
          <a:p>
            <a:pPr lvl="1"/>
            <a:r>
              <a:rPr lang="en-US" dirty="0" smtClean="0"/>
              <a:t>All </a:t>
            </a:r>
            <a:r>
              <a:rPr lang="en-US" b="1" dirty="0" smtClean="0"/>
              <a:t>open source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here</a:t>
            </a:r>
            <a:r>
              <a:rPr lang="en-US" dirty="0" smtClean="0"/>
              <a:t>), including nice </a:t>
            </a:r>
            <a:r>
              <a:rPr lang="en-US" dirty="0" smtClean="0">
                <a:hlinkClick r:id="rId6"/>
              </a:rPr>
              <a:t>data set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Thanks to my colleagues!</a:t>
            </a:r>
          </a:p>
          <a:p>
            <a:pPr lvl="1"/>
            <a:r>
              <a:rPr lang="en-US" dirty="0" smtClean="0"/>
              <a:t> </a:t>
            </a:r>
            <a:r>
              <a:rPr lang="en-US" sz="1400" dirty="0" smtClean="0"/>
              <a:t>efficient storing/querying/Loading in postgres 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1"/>
            <a:r>
              <a:rPr lang="en-US" sz="1400" dirty="0" smtClean="0"/>
              <a:t>In base processing  				</a:t>
            </a:r>
            <a:r>
              <a:rPr lang="en-US" sz="1400" dirty="0" smtClean="0">
                <a:solidFill>
                  <a:srgbClr val="FF0000"/>
                </a:solidFill>
              </a:rPr>
              <a:t>Proof of concept</a:t>
            </a:r>
          </a:p>
          <a:p>
            <a:pPr lvl="1"/>
            <a:r>
              <a:rPr lang="en-US" sz="1400" dirty="0" smtClean="0"/>
              <a:t>Visualization </a:t>
            </a:r>
          </a:p>
          <a:p>
            <a:pPr lvl="2"/>
            <a:r>
              <a:rPr lang="en-US" sz="1400" dirty="0" smtClean="0"/>
              <a:t>LOD					</a:t>
            </a:r>
            <a:r>
              <a:rPr lang="en-US" sz="1400" dirty="0" smtClean="0">
                <a:solidFill>
                  <a:srgbClr val="FF0000"/>
                </a:solidFill>
              </a:rPr>
              <a:t>Proof of concept </a:t>
            </a:r>
          </a:p>
          <a:p>
            <a:pPr lvl="2"/>
            <a:r>
              <a:rPr lang="en-US" sz="1400" dirty="0" smtClean="0"/>
              <a:t>Streaming				</a:t>
            </a:r>
            <a:r>
              <a:rPr lang="en-US" sz="1400" dirty="0" smtClean="0">
                <a:solidFill>
                  <a:srgbClr val="FF6600"/>
                </a:solidFill>
              </a:rPr>
              <a:t>Prototype	</a:t>
            </a:r>
          </a:p>
          <a:p>
            <a:pPr lvl="1"/>
            <a:r>
              <a:rPr lang="en-US" sz="1400" dirty="0" smtClean="0"/>
              <a:t>Complex architecture</a:t>
            </a:r>
          </a:p>
          <a:p>
            <a:pPr lvl="2"/>
            <a:r>
              <a:rPr lang="en-US" sz="1400" dirty="0" smtClean="0"/>
              <a:t>Point cloud streaming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Interactive road side modeling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Batch computing	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E:\RemiCura\PROJETS\point_cloud\PC_in_DB\LOD_ordering_for_patches_of_points\screen\2014-02-10 15_21_36-CloudCompare - [3D View 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1" y="4364024"/>
            <a:ext cx="3286149" cy="24939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78" name="Picture 10" descr="E:\RemiCura\PROJETS\point_cloud\PC_in_DB\LOD_ordering_for_patches_of_points\screen\2014-02-10 15_35_28-CloudCompare - [3D View 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84" y="4143384"/>
            <a:ext cx="2786083" cy="24933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462992" cy="4785395"/>
          </a:xfrm>
        </p:spPr>
        <p:txBody>
          <a:bodyPr/>
          <a:lstStyle/>
          <a:p>
            <a:r>
              <a:rPr lang="en-US" dirty="0" smtClean="0"/>
              <a:t>Visualization : </a:t>
            </a:r>
            <a:r>
              <a:rPr lang="en-US" cap="small" dirty="0" smtClean="0"/>
              <a:t>Level Of Detail</a:t>
            </a:r>
            <a:endParaRPr lang="en-US" cap="none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50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7176" name="Picture 8" descr="E:\RemiCura\PROJETS\point_cloud\PC_in_DB\LOD_ordering_for_patches_of_points\screen\2014-02-10 15_33_23-CloudCompare - [3D View 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4" y="1928802"/>
            <a:ext cx="2634241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72" name="Picture 4" descr="E:\RemiCura\PROJETS\point_cloud\PC_in_DB\LOD_ordering_for_patches_of_points\screen\2014-02-10 15_27_36-CloudCompare - [3D View 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2" y="1857368"/>
            <a:ext cx="2904419" cy="2204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74" name="Picture 6" descr="E:\RemiCura\PROJETS\point_cloud\PC_in_DB\LOD_ordering_for_patches_of_points\screen\2014-02-10 15_31_33-CloudCompare - [3D View 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" y="1714489"/>
            <a:ext cx="2566665" cy="22969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3" name="ZoneTexte 22"/>
          <p:cNvSpPr txBox="1"/>
          <p:nvPr/>
        </p:nvSpPr>
        <p:spPr>
          <a:xfrm>
            <a:off x="1000101" y="4857764"/>
            <a:ext cx="1000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7962926" cy="4785395"/>
          </a:xfrm>
        </p:spPr>
        <p:txBody>
          <a:bodyPr/>
          <a:lstStyle/>
          <a:p>
            <a:r>
              <a:rPr lang="en-US" dirty="0" smtClean="0"/>
              <a:t>Asynchronous point cloud streaming to browser</a:t>
            </a:r>
            <a:br>
              <a:rPr lang="en-US" dirty="0" smtClean="0"/>
            </a:br>
            <a:r>
              <a:rPr lang="en-US" dirty="0" smtClean="0">
                <a:solidFill>
                  <a:srgbClr val="FF5B5B"/>
                </a:solidFill>
              </a:rPr>
              <a:t>(Prototype)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Organigramme : Données 6"/>
          <p:cNvSpPr/>
          <p:nvPr/>
        </p:nvSpPr>
        <p:spPr>
          <a:xfrm>
            <a:off x="3643307" y="2500282"/>
            <a:ext cx="1785950" cy="114300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600" dirty="0" smtClean="0"/>
              <a:t>Point cloud 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C , SQL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86182" y="5357826"/>
            <a:ext cx="1357322" cy="128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Viewer</a:t>
            </a:r>
          </a:p>
          <a:p>
            <a:pPr algn="ctr"/>
            <a:r>
              <a:rPr lang="en-US" sz="1600" dirty="0" smtClean="0"/>
              <a:t>(Browser)</a:t>
            </a:r>
          </a:p>
          <a:p>
            <a:pPr algn="ctr"/>
            <a:r>
              <a:rPr lang="en-US" sz="1600" dirty="0" smtClean="0"/>
              <a:t>Client</a:t>
            </a:r>
          </a:p>
          <a:p>
            <a:pPr algn="ctr"/>
            <a:r>
              <a:rPr lang="en-US" sz="1600" dirty="0" smtClean="0"/>
              <a:t>WebGL, JavaScript</a:t>
            </a:r>
            <a:endParaRPr lang="en-US" sz="1600" dirty="0"/>
          </a:p>
        </p:txBody>
      </p:sp>
      <p:cxnSp>
        <p:nvCxnSpPr>
          <p:cNvPr id="12" name="Forme 11"/>
          <p:cNvCxnSpPr>
            <a:stCxn id="7" idx="2"/>
            <a:endCxn id="9" idx="1"/>
          </p:cNvCxnSpPr>
          <p:nvPr/>
        </p:nvCxnSpPr>
        <p:spPr>
          <a:xfrm rot="10800000" flipV="1">
            <a:off x="3786185" y="3071786"/>
            <a:ext cx="35719" cy="2928982"/>
          </a:xfrm>
          <a:prstGeom prst="curvedConnector3">
            <a:avLst>
              <a:gd name="adj1" fmla="val 7326621"/>
            </a:avLst>
          </a:prstGeom>
          <a:ln w="76200">
            <a:solidFill>
              <a:srgbClr val="B4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928661" y="5500704"/>
            <a:ext cx="1571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AC0000"/>
                </a:solidFill>
              </a:rPr>
              <a:t>1</a:t>
            </a:r>
            <a:r>
              <a:rPr lang="en-US" sz="1600" dirty="0" smtClean="0">
                <a:solidFill>
                  <a:srgbClr val="AC0000"/>
                </a:solidFill>
              </a:rPr>
              <a:t>. Give me points in this area. POLYGON(…)</a:t>
            </a:r>
            <a:endParaRPr lang="en-US" sz="1600" dirty="0">
              <a:solidFill>
                <a:srgbClr val="AC0000"/>
              </a:solidFill>
            </a:endParaRPr>
          </a:p>
        </p:txBody>
      </p:sp>
      <p:cxnSp>
        <p:nvCxnSpPr>
          <p:cNvPr id="21" name="Forme 20"/>
          <p:cNvCxnSpPr>
            <a:stCxn id="7" idx="0"/>
            <a:endCxn id="7" idx="1"/>
          </p:cNvCxnSpPr>
          <p:nvPr/>
        </p:nvCxnSpPr>
        <p:spPr>
          <a:xfrm rot="16200000" flipV="1">
            <a:off x="4625579" y="2410985"/>
            <a:ext cx="1588" cy="178596"/>
          </a:xfrm>
          <a:prstGeom prst="curvedConnector3">
            <a:avLst>
              <a:gd name="adj1" fmla="val 45225644"/>
            </a:avLst>
          </a:prstGeom>
          <a:ln w="76200">
            <a:solidFill>
              <a:srgbClr val="FF2929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071802" y="1785929"/>
            <a:ext cx="17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. Get patches, extract points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(LOD)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571737" y="4286236"/>
            <a:ext cx="128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4747"/>
                </a:solidFill>
              </a:rPr>
              <a:t>3</a:t>
            </a:r>
            <a:r>
              <a:rPr lang="en-US" sz="1600" dirty="0" smtClean="0">
                <a:solidFill>
                  <a:srgbClr val="FF4747"/>
                </a:solidFill>
              </a:rPr>
              <a:t>.(compress)Here are points</a:t>
            </a:r>
            <a:endParaRPr lang="en-US" sz="1600" dirty="0">
              <a:solidFill>
                <a:srgbClr val="FF4747"/>
              </a:solidFill>
            </a:endParaRPr>
          </a:p>
        </p:txBody>
      </p:sp>
      <p:cxnSp>
        <p:nvCxnSpPr>
          <p:cNvPr id="36" name="Forme 20"/>
          <p:cNvCxnSpPr>
            <a:stCxn id="9" idx="1"/>
            <a:endCxn id="7" idx="2"/>
          </p:cNvCxnSpPr>
          <p:nvPr/>
        </p:nvCxnSpPr>
        <p:spPr>
          <a:xfrm rot="10800000" flipH="1">
            <a:off x="3786183" y="3071786"/>
            <a:ext cx="35719" cy="2928982"/>
          </a:xfrm>
          <a:prstGeom prst="curvedConnector3">
            <a:avLst>
              <a:gd name="adj1" fmla="val -3919977"/>
            </a:avLst>
          </a:prstGeom>
          <a:ln w="76200">
            <a:solidFill>
              <a:srgbClr val="FF5B5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Forme 20"/>
          <p:cNvCxnSpPr/>
          <p:nvPr/>
        </p:nvCxnSpPr>
        <p:spPr>
          <a:xfrm rot="16200000" flipV="1">
            <a:off x="4410469" y="5162168"/>
            <a:ext cx="1588" cy="392909"/>
          </a:xfrm>
          <a:prstGeom prst="curvedConnector4">
            <a:avLst>
              <a:gd name="adj1" fmla="val 32389683"/>
              <a:gd name="adj2" fmla="val 118179"/>
            </a:avLst>
          </a:prstGeom>
          <a:ln w="76200">
            <a:solidFill>
              <a:srgbClr val="FF8F8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4714876" y="4000504"/>
            <a:ext cx="142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6D6D"/>
                </a:solidFill>
              </a:rPr>
              <a:t>4</a:t>
            </a:r>
            <a:r>
              <a:rPr lang="en-US" sz="1600" dirty="0" smtClean="0">
                <a:solidFill>
                  <a:srgbClr val="FF6D6D"/>
                </a:solidFill>
              </a:rPr>
              <a:t>. Parse</a:t>
            </a:r>
          </a:p>
          <a:p>
            <a:r>
              <a:rPr lang="en-US" sz="1600" dirty="0" smtClean="0">
                <a:solidFill>
                  <a:srgbClr val="FF6D6D"/>
                </a:solidFill>
              </a:rPr>
              <a:t>Put in WebGL memory</a:t>
            </a:r>
          </a:p>
          <a:p>
            <a:r>
              <a:rPr lang="en-US" sz="1600" dirty="0" smtClean="0">
                <a:solidFill>
                  <a:srgbClr val="FF6D6D"/>
                </a:solidFill>
              </a:rPr>
              <a:t>Render on screen</a:t>
            </a:r>
            <a:endParaRPr lang="en-US" sz="1600" dirty="0">
              <a:solidFill>
                <a:srgbClr val="FF6D6D"/>
              </a:solidFill>
            </a:endParaRPr>
          </a:p>
        </p:txBody>
      </p:sp>
      <p:sp>
        <p:nvSpPr>
          <p:cNvPr id="8" name="Organigramme : Données 7"/>
          <p:cNvSpPr/>
          <p:nvPr/>
        </p:nvSpPr>
        <p:spPr>
          <a:xfrm>
            <a:off x="928662" y="4071942"/>
            <a:ext cx="1643074" cy="92869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Node.JS 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JavaScript</a:t>
            </a:r>
            <a:endParaRPr lang="en-US" sz="1600" dirty="0"/>
          </a:p>
        </p:txBody>
      </p:sp>
      <p:sp>
        <p:nvSpPr>
          <p:cNvPr id="82" name="ZoneTexte 81"/>
          <p:cNvSpPr txBox="1"/>
          <p:nvPr/>
        </p:nvSpPr>
        <p:spPr>
          <a:xfrm>
            <a:off x="6072199" y="6581005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Concept schema : Q. Nguyen, IGN, 2014</a:t>
            </a:r>
            <a:endParaRPr lang="en-US" sz="1200" dirty="0"/>
          </a:p>
        </p:txBody>
      </p:sp>
      <p:pic>
        <p:nvPicPr>
          <p:cNvPr id="20" name="Picture 8" descr="E:\RemiCura\PROJETS\Postgres_Day_2014_10_RemiC\presentation\src\pointcloud_streaming\vlcsnap-2014-09-26-17h17m09s175.png"/>
          <p:cNvPicPr>
            <a:picLocks noChangeAspect="1" noChangeArrowheads="1"/>
          </p:cNvPicPr>
          <p:nvPr/>
        </p:nvPicPr>
        <p:blipFill>
          <a:blip r:embed="rId3" cstate="print"/>
          <a:srcRect l="15750" t="24000" r="14499" b="3999"/>
          <a:stretch>
            <a:fillRect/>
          </a:stretch>
        </p:blipFill>
        <p:spPr bwMode="auto">
          <a:xfrm>
            <a:off x="5776923" y="4891098"/>
            <a:ext cx="3321867" cy="19288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5786447" y="4643450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Q. Nguyen, IGN, 2014</a:t>
            </a:r>
            <a:endParaRPr lang="en-US" sz="1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 descr="E:\RemiCura\PROJETS\Postgres_Day_2014_10_RemiC\presentation\src\pointcloud_streaming\vlcsnap-2014-09-26-17h17m14s2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2214578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49" name="Picture 5" descr="E:\RemiCura\PROJETS\Postgres_Day_2014_10_RemiC\presentation\src\pointcloud_streaming\vlcsnap-2014-09-26-17h17m49s4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357694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7962926" cy="4785395"/>
          </a:xfrm>
        </p:spPr>
        <p:txBody>
          <a:bodyPr/>
          <a:lstStyle/>
          <a:p>
            <a:r>
              <a:rPr lang="en-US" dirty="0" smtClean="0"/>
              <a:t>Asynchronous point cloud streaming to browser</a:t>
            </a:r>
            <a:br>
              <a:rPr lang="en-US" dirty="0" smtClean="0"/>
            </a:br>
            <a:r>
              <a:rPr lang="en-US" dirty="0" smtClean="0">
                <a:solidFill>
                  <a:srgbClr val="FF5B5B"/>
                </a:solidFill>
              </a:rPr>
              <a:t>(Prototype)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52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3071803" y="6143648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Q. Nguyen, IGN, 2014</a:t>
            </a:r>
            <a:endParaRPr lang="en-US" sz="1200" dirty="0"/>
          </a:p>
        </p:txBody>
      </p:sp>
      <p:pic>
        <p:nvPicPr>
          <p:cNvPr id="6147" name="Picture 3" descr="E:\RemiCura\PROJETS\Postgres_Day_2014_10_RemiC\presentation\src\pointcloud_streaming\vlcsnap-2014-09-26-17h17m35s17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96" y="4357694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48" name="Picture 4" descr="E:\RemiCura\PROJETS\Postgres_Day_2014_10_RemiC\presentation\src\pointcloud_streaming\vlcsnap-2014-09-26-17h17m42s23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3240" y="4357694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51" name="Picture 7" descr="E:\RemiCura\PROJETS\Postgres_Day_2014_10_RemiC\presentation\src\pointcloud_streaming\vlcsnap-2014-09-26-17h16m59s9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96" y="2214578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52" name="Picture 8" descr="E:\RemiCura\PROJETS\Postgres_Day_2014_10_RemiC\presentation\src\pointcloud_streaming\vlcsnap-2014-09-26-17h17m09s17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40" y="2214578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7962926" cy="4785395"/>
          </a:xfrm>
        </p:spPr>
        <p:txBody>
          <a:bodyPr/>
          <a:lstStyle/>
          <a:p>
            <a:r>
              <a:rPr lang="en-US" dirty="0" smtClean="0"/>
              <a:t>Interactive 3D Sidewalk reconstruction</a:t>
            </a:r>
            <a:br>
              <a:rPr lang="en-US" dirty="0" smtClean="0"/>
            </a:br>
            <a:r>
              <a:rPr lang="en-US" dirty="0" smtClean="0">
                <a:solidFill>
                  <a:srgbClr val="FF5B5B"/>
                </a:solidFill>
              </a:rPr>
              <a:t>(Prototype)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53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Organigramme : Données 6"/>
          <p:cNvSpPr/>
          <p:nvPr/>
        </p:nvSpPr>
        <p:spPr>
          <a:xfrm>
            <a:off x="3714744" y="2500282"/>
            <a:ext cx="1785950" cy="114300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600" dirty="0" smtClean="0"/>
              <a:t>Point cloud 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C , SQL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57621" y="5357826"/>
            <a:ext cx="1357322" cy="128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Viewer</a:t>
            </a:r>
          </a:p>
          <a:p>
            <a:pPr algn="ctr"/>
            <a:r>
              <a:rPr lang="en-US" sz="1600" dirty="0" smtClean="0"/>
              <a:t>(Browser)</a:t>
            </a:r>
          </a:p>
          <a:p>
            <a:pPr algn="ctr"/>
            <a:r>
              <a:rPr lang="en-US" sz="1600" dirty="0" smtClean="0"/>
              <a:t>Client</a:t>
            </a:r>
          </a:p>
          <a:p>
            <a:pPr algn="ctr"/>
            <a:r>
              <a:rPr lang="en-US" sz="1600" dirty="0" smtClean="0"/>
              <a:t>WebGL, JavaScript</a:t>
            </a:r>
            <a:endParaRPr lang="en-US" sz="1600" dirty="0"/>
          </a:p>
        </p:txBody>
      </p:sp>
      <p:cxnSp>
        <p:nvCxnSpPr>
          <p:cNvPr id="12" name="Forme 11"/>
          <p:cNvCxnSpPr>
            <a:stCxn id="8" idx="3"/>
            <a:endCxn id="9" idx="3"/>
          </p:cNvCxnSpPr>
          <p:nvPr/>
        </p:nvCxnSpPr>
        <p:spPr>
          <a:xfrm rot="5400000">
            <a:off x="5786445" y="4500571"/>
            <a:ext cx="928694" cy="2071702"/>
          </a:xfrm>
          <a:prstGeom prst="curvedConnector2">
            <a:avLst/>
          </a:prstGeom>
          <a:ln w="76200">
            <a:solidFill>
              <a:srgbClr val="FF2929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500828" y="2500310"/>
            <a:ext cx="157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11</a:t>
            </a:r>
            <a:r>
              <a:rPr lang="en-US" sz="1600" dirty="0" smtClean="0"/>
              <a:t>. Write result in tables</a:t>
            </a:r>
            <a:endParaRPr lang="en-US" sz="1600" dirty="0"/>
          </a:p>
        </p:txBody>
      </p:sp>
      <p:cxnSp>
        <p:nvCxnSpPr>
          <p:cNvPr id="21" name="Forme 20"/>
          <p:cNvCxnSpPr>
            <a:stCxn id="7" idx="0"/>
            <a:endCxn id="7" idx="1"/>
          </p:cNvCxnSpPr>
          <p:nvPr/>
        </p:nvCxnSpPr>
        <p:spPr>
          <a:xfrm rot="16200000" flipV="1">
            <a:off x="4697017" y="2410985"/>
            <a:ext cx="1588" cy="178596"/>
          </a:xfrm>
          <a:prstGeom prst="curvedConnector3">
            <a:avLst>
              <a:gd name="adj1" fmla="val 39947305"/>
            </a:avLst>
          </a:prstGeom>
          <a:ln w="76200">
            <a:solidFill>
              <a:srgbClr val="FF858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857752" y="1714491"/>
            <a:ext cx="17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8</a:t>
            </a:r>
            <a:r>
              <a:rPr lang="en-US" sz="1600" dirty="0" smtClean="0"/>
              <a:t>. Get patches, extract points</a:t>
            </a:r>
          </a:p>
          <a:p>
            <a:r>
              <a:rPr lang="en-US" sz="1600" dirty="0" smtClean="0"/>
              <a:t>(LOD)</a:t>
            </a:r>
            <a:endParaRPr lang="en-US" sz="1600" dirty="0"/>
          </a:p>
        </p:txBody>
      </p:sp>
      <p:sp>
        <p:nvSpPr>
          <p:cNvPr id="34" name="ZoneTexte 33"/>
          <p:cNvSpPr txBox="1"/>
          <p:nvPr/>
        </p:nvSpPr>
        <p:spPr>
          <a:xfrm>
            <a:off x="8143900" y="4643450"/>
            <a:ext cx="128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10.</a:t>
            </a:r>
            <a:r>
              <a:rPr lang="en-US" sz="1600" dirty="0" smtClean="0"/>
              <a:t> Process points</a:t>
            </a:r>
            <a:endParaRPr lang="en-US" sz="1600" dirty="0"/>
          </a:p>
        </p:txBody>
      </p:sp>
      <p:cxnSp>
        <p:nvCxnSpPr>
          <p:cNvPr id="36" name="Forme 20"/>
          <p:cNvCxnSpPr>
            <a:endCxn id="8" idx="5"/>
          </p:cNvCxnSpPr>
          <p:nvPr/>
        </p:nvCxnSpPr>
        <p:spPr>
          <a:xfrm rot="5400000">
            <a:off x="8108184" y="4429135"/>
            <a:ext cx="178595" cy="35719"/>
          </a:xfrm>
          <a:prstGeom prst="curvedConnector4">
            <a:avLst>
              <a:gd name="adj1" fmla="val -5330"/>
              <a:gd name="adj2" fmla="val -2170655"/>
            </a:avLst>
          </a:prstGeom>
          <a:ln w="76200">
            <a:solidFill>
              <a:srgbClr val="FFA3A3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Forme 20"/>
          <p:cNvCxnSpPr/>
          <p:nvPr/>
        </p:nvCxnSpPr>
        <p:spPr>
          <a:xfrm rot="16200000" flipV="1">
            <a:off x="4481908" y="5162168"/>
            <a:ext cx="1588" cy="392909"/>
          </a:xfrm>
          <a:prstGeom prst="curvedConnector4">
            <a:avLst>
              <a:gd name="adj1" fmla="val 32389683"/>
              <a:gd name="adj2" fmla="val 118179"/>
            </a:avLst>
          </a:prstGeom>
          <a:ln w="76200">
            <a:solidFill>
              <a:srgbClr val="B4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3000365" y="4643449"/>
            <a:ext cx="14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5</a:t>
            </a:r>
            <a:r>
              <a:rPr lang="en-US" sz="1600" dirty="0" smtClean="0"/>
              <a:t>. User selects points on screen</a:t>
            </a:r>
            <a:endParaRPr lang="en-US" sz="1600" dirty="0"/>
          </a:p>
        </p:txBody>
      </p:sp>
      <p:sp>
        <p:nvSpPr>
          <p:cNvPr id="8" name="Organigramme : Données 7"/>
          <p:cNvSpPr/>
          <p:nvPr/>
        </p:nvSpPr>
        <p:spPr>
          <a:xfrm>
            <a:off x="6572265" y="4000504"/>
            <a:ext cx="1785950" cy="107157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Web Processing Services</a:t>
            </a:r>
          </a:p>
          <a:p>
            <a:pPr algn="ctr"/>
            <a:r>
              <a:rPr lang="en-US" sz="1600" dirty="0" smtClean="0"/>
              <a:t>(Zoo Project)</a:t>
            </a:r>
            <a:endParaRPr lang="en-US" sz="1600" dirty="0"/>
          </a:p>
        </p:txBody>
      </p:sp>
      <p:sp>
        <p:nvSpPr>
          <p:cNvPr id="82" name="ZoneTexte 81"/>
          <p:cNvSpPr txBox="1"/>
          <p:nvPr/>
        </p:nvSpPr>
        <p:spPr>
          <a:xfrm>
            <a:off x="6072199" y="6581005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Concept schema : Q. Nguyen, IGN, 2014</a:t>
            </a:r>
            <a:endParaRPr lang="en-US" sz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15075" y="5786458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6</a:t>
            </a:r>
            <a:r>
              <a:rPr lang="en-US" sz="1600" dirty="0" smtClean="0"/>
              <a:t>. Here are the points/parameters.</a:t>
            </a:r>
            <a:br>
              <a:rPr lang="en-US" sz="1600" dirty="0" smtClean="0"/>
            </a:br>
            <a:r>
              <a:rPr lang="en-US" sz="1600" dirty="0" smtClean="0"/>
              <a:t>Launch WPS</a:t>
            </a:r>
            <a:endParaRPr lang="en-US" sz="1600" dirty="0"/>
          </a:p>
        </p:txBody>
      </p:sp>
      <p:sp>
        <p:nvSpPr>
          <p:cNvPr id="37" name="ZoneTexte 36"/>
          <p:cNvSpPr txBox="1"/>
          <p:nvPr/>
        </p:nvSpPr>
        <p:spPr>
          <a:xfrm>
            <a:off x="4929192" y="3643316"/>
            <a:ext cx="1643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7</a:t>
            </a:r>
            <a:r>
              <a:rPr lang="en-US" sz="1600" dirty="0" smtClean="0"/>
              <a:t>. Give me points in this area. </a:t>
            </a:r>
          </a:p>
          <a:p>
            <a:r>
              <a:rPr lang="en-US" sz="1600" b="1" dirty="0" smtClean="0"/>
              <a:t>9</a:t>
            </a:r>
            <a:r>
              <a:rPr lang="en-US" sz="1600" dirty="0" smtClean="0"/>
              <a:t>. Here are points</a:t>
            </a:r>
            <a:endParaRPr lang="en-US" sz="1600" dirty="0"/>
          </a:p>
        </p:txBody>
      </p:sp>
      <p:cxnSp>
        <p:nvCxnSpPr>
          <p:cNvPr id="45" name="Forme 37"/>
          <p:cNvCxnSpPr>
            <a:endCxn id="7" idx="5"/>
          </p:cNvCxnSpPr>
          <p:nvPr/>
        </p:nvCxnSpPr>
        <p:spPr>
          <a:xfrm rot="16200000" flipV="1">
            <a:off x="5304228" y="3089659"/>
            <a:ext cx="1428784" cy="1393041"/>
          </a:xfrm>
          <a:prstGeom prst="curvedConnector2">
            <a:avLst/>
          </a:prstGeom>
          <a:ln w="76200">
            <a:solidFill>
              <a:srgbClr val="FF6D6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Forme 20"/>
          <p:cNvCxnSpPr>
            <a:endCxn id="8" idx="0"/>
          </p:cNvCxnSpPr>
          <p:nvPr/>
        </p:nvCxnSpPr>
        <p:spPr>
          <a:xfrm>
            <a:off x="5429256" y="2857496"/>
            <a:ext cx="2214578" cy="1143008"/>
          </a:xfrm>
          <a:prstGeom prst="curvedConnector2">
            <a:avLst/>
          </a:prstGeom>
          <a:ln w="76200">
            <a:solidFill>
              <a:srgbClr val="FFB7B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:\RemiCura\PROJETS\Postgres_Day_2014_10_RemiC\presentation\src\sidewalk_modeling.png"/>
          <p:cNvPicPr>
            <a:picLocks noChangeAspect="1" noChangeArrowheads="1"/>
          </p:cNvPicPr>
          <p:nvPr/>
        </p:nvPicPr>
        <p:blipFill>
          <a:blip r:embed="rId3" cstate="print"/>
          <a:srcRect l="3891" t="2075" r="777" b="3501"/>
          <a:stretch>
            <a:fillRect/>
          </a:stretch>
        </p:blipFill>
        <p:spPr bwMode="auto">
          <a:xfrm>
            <a:off x="2" y="2285996"/>
            <a:ext cx="3500430" cy="2166933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1" y="4429136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A.Hervieu, IGN, 2014</a:t>
            </a:r>
            <a:endParaRPr lang="en-US" sz="1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8573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" y="1000108"/>
            <a:ext cx="8820150" cy="428628"/>
          </a:xfrm>
        </p:spPr>
        <p:txBody>
          <a:bodyPr/>
          <a:lstStyle/>
          <a:p>
            <a:r>
              <a:rPr lang="en-US" dirty="0" smtClean="0"/>
              <a:t>Interactive 3D Sidewalk reconstruction </a:t>
            </a:r>
            <a:r>
              <a:rPr lang="en-US" dirty="0" smtClean="0">
                <a:solidFill>
                  <a:srgbClr val="FF5B5B"/>
                </a:solidFill>
              </a:rPr>
              <a:t>(Prototype)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8196" name="Picture 4" descr="E:\RemiCura\PROJETS\Postgres_Day_2014_10_RemiC\presentation\src\pointcloud_as_service\vlcsnap-2014-09-26-17h30m16s93.png"/>
          <p:cNvPicPr>
            <a:picLocks noChangeAspect="1" noChangeArrowheads="1"/>
          </p:cNvPicPr>
          <p:nvPr/>
        </p:nvPicPr>
        <p:blipFill>
          <a:blip r:embed="rId3" cstate="print"/>
          <a:srcRect b="10334"/>
          <a:stretch>
            <a:fillRect/>
          </a:stretch>
        </p:blipFill>
        <p:spPr bwMode="auto">
          <a:xfrm>
            <a:off x="1" y="4895860"/>
            <a:ext cx="3824218" cy="192882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194" name="Picture 2" descr="E:\RemiCura\PROJETS\Postgres_Day_2014_10_RemiC\presentation\src\pointcloud_as_service\vlcsnap-2014-09-26-17h28m52s36.png"/>
          <p:cNvPicPr>
            <a:picLocks noChangeAspect="1" noChangeArrowheads="1"/>
          </p:cNvPicPr>
          <p:nvPr/>
        </p:nvPicPr>
        <p:blipFill>
          <a:blip r:embed="rId4" cstate="print"/>
          <a:srcRect b="16976"/>
          <a:stretch>
            <a:fillRect/>
          </a:stretch>
        </p:blipFill>
        <p:spPr bwMode="auto">
          <a:xfrm>
            <a:off x="3951920" y="3214686"/>
            <a:ext cx="3824218" cy="178595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203" name="Picture 11" descr="E:\RemiCura\PROJETS\Postgres_Day_2014_10_RemiC\presentation\src\pointcloud_as_service\vlcsnap-2014-09-26-17h28m45s216.png"/>
          <p:cNvPicPr>
            <a:picLocks noChangeAspect="1" noChangeArrowheads="1"/>
          </p:cNvPicPr>
          <p:nvPr/>
        </p:nvPicPr>
        <p:blipFill>
          <a:blip r:embed="rId5" cstate="print"/>
          <a:srcRect b="13655"/>
          <a:stretch>
            <a:fillRect/>
          </a:stretch>
        </p:blipFill>
        <p:spPr bwMode="auto">
          <a:xfrm>
            <a:off x="1" y="3143248"/>
            <a:ext cx="3824218" cy="185738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201" name="Picture 9" descr="E:\RemiCura\PROJETS\Postgres_Day_2014_10_RemiC\presentation\src\pointcloud_as_service\vlcsnap-2014-09-26-17h28m29s78.png"/>
          <p:cNvPicPr>
            <a:picLocks noChangeAspect="1" noChangeArrowheads="1"/>
          </p:cNvPicPr>
          <p:nvPr/>
        </p:nvPicPr>
        <p:blipFill>
          <a:blip r:embed="rId6" cstate="print"/>
          <a:srcRect b="13655"/>
          <a:stretch>
            <a:fillRect/>
          </a:stretch>
        </p:blipFill>
        <p:spPr bwMode="auto">
          <a:xfrm>
            <a:off x="3962493" y="1357298"/>
            <a:ext cx="3824218" cy="185738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198" name="Picture 6" descr="E:\RemiCura\PROJETS\Postgres_Day_2014_10_RemiC\presentation\src\pointcloud_as_service\vlcsnap-2014-09-26-17h28m10s134.png"/>
          <p:cNvPicPr>
            <a:picLocks noChangeAspect="1" noChangeArrowheads="1"/>
          </p:cNvPicPr>
          <p:nvPr/>
        </p:nvPicPr>
        <p:blipFill>
          <a:blip r:embed="rId7" cstate="print"/>
          <a:srcRect b="13655"/>
          <a:stretch>
            <a:fillRect/>
          </a:stretch>
        </p:blipFill>
        <p:spPr bwMode="auto">
          <a:xfrm>
            <a:off x="1" y="1357298"/>
            <a:ext cx="3824218" cy="185738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sp>
        <p:nvSpPr>
          <p:cNvPr id="35" name="ZoneTexte 34"/>
          <p:cNvSpPr txBox="1"/>
          <p:nvPr/>
        </p:nvSpPr>
        <p:spPr>
          <a:xfrm>
            <a:off x="7858085" y="1643053"/>
            <a:ext cx="128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A.Hervieu, IGN, 2014</a:t>
            </a:r>
            <a:endParaRPr lang="en-US" sz="1200" dirty="0"/>
          </a:p>
        </p:txBody>
      </p:sp>
      <p:pic>
        <p:nvPicPr>
          <p:cNvPr id="1026" name="Picture 2" descr="E:\RemiCura\PROJETS\Postgres_Day_2014_10_RemiC\presentation\src\pointcloud_as_service\vlcsnap-2014-09-26-17h30m26s205_more_contrast.png"/>
          <p:cNvPicPr>
            <a:picLocks noChangeAspect="1" noChangeArrowheads="1"/>
          </p:cNvPicPr>
          <p:nvPr/>
        </p:nvPicPr>
        <p:blipFill>
          <a:blip r:embed="rId8" cstate="print"/>
          <a:srcRect t="4274" b="10255"/>
          <a:stretch>
            <a:fillRect/>
          </a:stretch>
        </p:blipFill>
        <p:spPr bwMode="auto">
          <a:xfrm>
            <a:off x="3971920" y="4987936"/>
            <a:ext cx="3814790" cy="183403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55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cloud server with postgres/PostGIS/</a:t>
            </a:r>
            <a:r>
              <a:rPr lang="en-US" cap="small" dirty="0" smtClean="0"/>
              <a:t>PointCloud</a:t>
            </a:r>
          </a:p>
          <a:p>
            <a:pPr lvl="1"/>
            <a:r>
              <a:rPr lang="en-US" cap="small" dirty="0" smtClean="0"/>
              <a:t>Very powerful.</a:t>
            </a:r>
          </a:p>
          <a:p>
            <a:pPr lvl="1"/>
            <a:r>
              <a:rPr lang="en-US" cap="small" dirty="0" smtClean="0"/>
              <a:t>No need to be Linus Torvalds to get results.</a:t>
            </a:r>
          </a:p>
          <a:p>
            <a:pPr lvl="1"/>
            <a:r>
              <a:rPr lang="en-US" cap="small" dirty="0" smtClean="0"/>
              <a:t>It’s only the beginning.</a:t>
            </a:r>
          </a:p>
          <a:p>
            <a:pPr lvl="1"/>
            <a:r>
              <a:rPr lang="en-US" cap="small" dirty="0" smtClean="0"/>
              <a:t>Many things to improve </a:t>
            </a:r>
            <a:endParaRPr lang="en-US" cap="small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56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374380"/>
          </a:xfrm>
        </p:spPr>
        <p:txBody>
          <a:bodyPr>
            <a:normAutofit/>
          </a:bodyPr>
          <a:lstStyle/>
          <a:p>
            <a:r>
              <a:rPr lang="en-US" dirty="0" smtClean="0"/>
              <a:t>Some example of Things to improve in </a:t>
            </a:r>
            <a:r>
              <a:rPr lang="en-US" cap="small" dirty="0" smtClean="0"/>
              <a:t>PointCloud</a:t>
            </a:r>
          </a:p>
          <a:p>
            <a:pPr lvl="1"/>
            <a:r>
              <a:rPr lang="en-US" cap="small" dirty="0" smtClean="0"/>
              <a:t>I/O perf</a:t>
            </a:r>
          </a:p>
          <a:p>
            <a:pPr lvl="1"/>
            <a:r>
              <a:rPr lang="en-US" cap="small" dirty="0" smtClean="0"/>
              <a:t>Conversion to/from raster</a:t>
            </a:r>
          </a:p>
          <a:p>
            <a:pPr lvl="1"/>
            <a:r>
              <a:rPr lang="en-US" cap="small" dirty="0" smtClean="0"/>
              <a:t>Conversion to/from meshes</a:t>
            </a:r>
          </a:p>
          <a:p>
            <a:pPr lvl="1"/>
            <a:r>
              <a:rPr lang="en-US" cap="small" dirty="0" smtClean="0"/>
              <a:t>Efficiently get only some attributes of points in a patch</a:t>
            </a:r>
          </a:p>
          <a:p>
            <a:pPr lvl="1"/>
            <a:r>
              <a:rPr lang="en-US" cap="small" dirty="0" smtClean="0"/>
              <a:t>Efficiently get only some points in a patch</a:t>
            </a:r>
          </a:p>
          <a:p>
            <a:pPr lvl="1"/>
            <a:r>
              <a:rPr lang="en-US" cap="small" dirty="0" smtClean="0"/>
              <a:t>Use BLOB to store patches (allows efficient streaming, avoid Toast)</a:t>
            </a:r>
          </a:p>
          <a:p>
            <a:pPr lvl="1"/>
            <a:r>
              <a:rPr lang="en-US" cap="small" dirty="0" smtClean="0"/>
              <a:t>Integrate PCL</a:t>
            </a:r>
          </a:p>
          <a:p>
            <a:pPr lvl="1"/>
            <a:r>
              <a:rPr lang="en-US" cap="small" dirty="0" smtClean="0"/>
              <a:t>3D bbox, oriented 3D bbox. </a:t>
            </a:r>
          </a:p>
          <a:p>
            <a:pPr lvl="1"/>
            <a:r>
              <a:rPr lang="en-US" cap="small" dirty="0" smtClean="0"/>
              <a:t>…</a:t>
            </a:r>
            <a:endParaRPr lang="en-US" cap="small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57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58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</a:p>
          <a:p>
            <a:r>
              <a:rPr lang="fr-FR" dirty="0" smtClean="0"/>
              <a:t>Tools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smtClean="0"/>
              <a:t>[Demantké, 2014] J. Demantké, 2014: Thesis</a:t>
            </a:r>
          </a:p>
          <a:p>
            <a:r>
              <a:rPr lang="en-US" cap="none" dirty="0" smtClean="0"/>
              <a:t>[Ramsey,2013] P. Ramsey presentation of PointCloud : boundlessgeo.com/wp-content/uploads/2013/10/pgpointcloud-foss4-2013.pdf</a:t>
            </a:r>
          </a:p>
          <a:p>
            <a:r>
              <a:rPr lang="en-US" cap="none" dirty="0" smtClean="0"/>
              <a:t>[Oosterom, 2014] : Point cloud data management</a:t>
            </a:r>
            <a:br>
              <a:rPr lang="en-US" cap="none" dirty="0" smtClean="0"/>
            </a:br>
            <a:r>
              <a:rPr lang="en-US" i="1" cap="none" dirty="0" smtClean="0"/>
              <a:t>P. van Oosterom, S. Ravada, M. Horhammer, O. Marinez Rubi, M. Ivanova, M. Kodde and T. Tijssen</a:t>
            </a:r>
            <a:br>
              <a:rPr lang="en-US" i="1" cap="none" dirty="0" smtClean="0"/>
            </a:br>
            <a:r>
              <a:rPr lang="en-US" i="1" cap="none" dirty="0" smtClean="0"/>
              <a:t>IQmulus Workshop on Processing Large Geospatial Data, 8 July 2014, Cardiff, Wales, UK</a:t>
            </a:r>
          </a:p>
          <a:p>
            <a:r>
              <a:rPr lang="en-US" altLang="fr-FR" cap="none" dirty="0" smtClean="0"/>
              <a:t>[Cura,2014] R: a free software for statistical analysis</a:t>
            </a:r>
            <a:br>
              <a:rPr lang="en-US" altLang="fr-FR" cap="none" dirty="0" smtClean="0"/>
            </a:br>
            <a:r>
              <a:rPr lang="en-US" altLang="fr-FR" b="0" cap="none" dirty="0" smtClean="0"/>
              <a:t>Introduction to the analysis of geographical data with  R; 2014 ; R. Cura, H. Mathian</a:t>
            </a:r>
          </a:p>
          <a:p>
            <a:r>
              <a:rPr lang="en-US" altLang="fr-FR" b="0" cap="none" dirty="0" smtClean="0"/>
              <a:t>All terrestrial point clouds are from Stereopolis, IGN.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59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6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point clouds</a:t>
            </a:r>
          </a:p>
          <a:p>
            <a:r>
              <a:rPr lang="en-US" dirty="0" smtClean="0"/>
              <a:t>Order of magnitude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cap="small" dirty="0" smtClean="0"/>
              <a:t>Postgres / PostGIS</a:t>
            </a:r>
          </a:p>
          <a:p>
            <a:r>
              <a:rPr lang="fr-FR" cap="small" dirty="0" smtClean="0"/>
              <a:t>PointCloud</a:t>
            </a:r>
          </a:p>
          <a:p>
            <a:r>
              <a:rPr lang="fr-FR" cap="small" dirty="0" smtClean="0"/>
              <a:t>CloudCompare</a:t>
            </a:r>
          </a:p>
          <a:p>
            <a:r>
              <a:rPr lang="fr-FR" cap="small" dirty="0" smtClean="0"/>
              <a:t>RPly</a:t>
            </a:r>
          </a:p>
          <a:p>
            <a:endParaRPr lang="fr-FR" cap="small" dirty="0" smtClean="0"/>
          </a:p>
          <a:p>
            <a:r>
              <a:rPr lang="fr-FR" cap="small" dirty="0" smtClean="0"/>
              <a:t>PDAL</a:t>
            </a:r>
          </a:p>
          <a:p>
            <a:r>
              <a:rPr lang="fr-FR" cap="small" dirty="0" smtClean="0"/>
              <a:t>GDAL</a:t>
            </a:r>
          </a:p>
          <a:p>
            <a:r>
              <a:rPr lang="fr-FR" cap="small" dirty="0" smtClean="0"/>
              <a:t>QGIS</a:t>
            </a:r>
          </a:p>
          <a:p>
            <a:endParaRPr lang="fr-FR" cap="small" dirty="0" smtClean="0"/>
          </a:p>
          <a:p>
            <a:r>
              <a:rPr lang="fr-FR" cap="small" dirty="0" smtClean="0"/>
              <a:t>Pl/python : python-pcl, scikit-learn, python gdal, numpy, scipy</a:t>
            </a:r>
          </a:p>
          <a:p>
            <a:r>
              <a:rPr lang="fr-FR" cap="small" dirty="0" smtClean="0"/>
              <a:t>Pl/R : NNClust</a:t>
            </a:r>
          </a:p>
          <a:p>
            <a:endParaRPr lang="fr-FR" cap="small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01/10/2014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60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RemiCura\PROJETS\Postgres_Day_2014_10_RemiC\presentation\src\pointcloud_illustration_stre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71550"/>
            <a:ext cx="5857884" cy="3329193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10/1/2014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1" y="4500570"/>
            <a:ext cx="2500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643701" y="328612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  <p:pic>
        <p:nvPicPr>
          <p:cNvPr id="1027" name="Picture 3" descr="E:\RemiCura\PROJETS\Postgres_Day_2014_10_RemiC\presentation\src\pointcloud_illustration_stree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3578519"/>
            <a:ext cx="6000761" cy="32794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10/1/2014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11" name="Picture 2" descr="E:\RemiCura\DATA\Nouvelle_acquisition_Paris\test_fusion_velodyn_riegl\demo_sur_zone_47\screen_velodyn_recalé_aocclusion.jpg"/>
          <p:cNvPicPr>
            <a:picLocks noChangeAspect="1" noChangeArrowheads="1"/>
          </p:cNvPicPr>
          <p:nvPr/>
        </p:nvPicPr>
        <p:blipFill>
          <a:blip r:embed="rId3" cstate="print"/>
          <a:srcRect l="13216" t="11978" r="17403" b="16156"/>
          <a:stretch>
            <a:fillRect/>
          </a:stretch>
        </p:blipFill>
        <p:spPr bwMode="auto">
          <a:xfrm>
            <a:off x="4572003" y="4214818"/>
            <a:ext cx="4125545" cy="2357454"/>
          </a:xfrm>
          <a:prstGeom prst="rect">
            <a:avLst/>
          </a:prstGeom>
          <a:noFill/>
        </p:spPr>
      </p:pic>
      <p:pic>
        <p:nvPicPr>
          <p:cNvPr id="12" name="Picture 2" descr="E:\RemiCura\DATA\Nouvelle_acquisition_Paris\test_fusion_velodyn_riegl\demo_sur_zone_47\scren_debruité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07" y="4214818"/>
            <a:ext cx="4222091" cy="2357454"/>
          </a:xfrm>
          <a:prstGeom prst="rect">
            <a:avLst/>
          </a:prstGeom>
          <a:noFill/>
        </p:spPr>
      </p:pic>
      <p:pic>
        <p:nvPicPr>
          <p:cNvPr id="4103" name="Picture 7" descr="D:\RemiCura\reflectance_des_fenetres\batiment_2\utilisation_de_la_reflectance_pour_la_detection_des_fenetre_bat_2_reflectance_et_normales.jpg"/>
          <p:cNvPicPr>
            <a:picLocks noChangeAspect="1" noChangeArrowheads="1"/>
          </p:cNvPicPr>
          <p:nvPr/>
        </p:nvPicPr>
        <p:blipFill>
          <a:blip r:embed="rId5" cstate="print"/>
          <a:srcRect l="13068" t="8152" r="14592" b="7608"/>
          <a:stretch>
            <a:fillRect/>
          </a:stretch>
        </p:blipFill>
        <p:spPr bwMode="auto">
          <a:xfrm>
            <a:off x="4357686" y="1071546"/>
            <a:ext cx="4286281" cy="2571768"/>
          </a:xfrm>
          <a:prstGeom prst="rect">
            <a:avLst/>
          </a:prstGeom>
          <a:noFill/>
        </p:spPr>
      </p:pic>
      <p:pic>
        <p:nvPicPr>
          <p:cNvPr id="4104" name="Picture 8" descr="U:\RemiCura\IGN\DATA\Nouvelle_acquisition_Paris\interet_de_l_utilisation_des_normales_pour_visualisation_avec_norma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2845" y="1071546"/>
            <a:ext cx="3852406" cy="2579408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142844" y="4000504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Velodyn Laser, viewing reflectance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4572001" y="4000505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Ambient occlusion lighting with Cloud Compare on Velodyn points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42844" y="3643314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4357687" y="3643314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/>
              <a:t>What are Point Clouds?</a:t>
            </a:r>
          </a:p>
          <a:p>
            <a:r>
              <a:rPr lang="en-US" cap="none" dirty="0" smtClean="0"/>
              <a:t>A set of unordered 3D points with attributes resulting from a sensing operation. </a:t>
            </a:r>
          </a:p>
          <a:p>
            <a:pPr lvl="1"/>
            <a:r>
              <a:rPr lang="en-US" cap="none" dirty="0" smtClean="0"/>
              <a:t>Unordered: don’t know who the neighbors are .</a:t>
            </a:r>
          </a:p>
          <a:p>
            <a:pPr lvl="1"/>
            <a:r>
              <a:rPr lang="en-US" cap="none" dirty="0" smtClean="0"/>
              <a:t>Attributes: ex: intensity of returning light, class id, angle …</a:t>
            </a:r>
          </a:p>
          <a:p>
            <a:pPr lvl="1"/>
            <a:r>
              <a:rPr lang="en-US" cap="none" dirty="0" smtClean="0"/>
              <a:t>Sensing: physical sensing of reality, not like a vector point representing the position of a tree (no semantic).</a:t>
            </a:r>
          </a:p>
          <a:p>
            <a:endParaRPr lang="en-US" cap="none" dirty="0" smtClean="0"/>
          </a:p>
          <a:p>
            <a:r>
              <a:rPr lang="en-US" cap="none" dirty="0" smtClean="0"/>
              <a:t>Mostly from : </a:t>
            </a:r>
          </a:p>
          <a:p>
            <a:pPr lvl="1"/>
            <a:r>
              <a:rPr lang="en-US" dirty="0" smtClean="0"/>
              <a:t>Active sensors (laser time of flight based):</a:t>
            </a:r>
          </a:p>
          <a:p>
            <a:pPr lvl="2"/>
            <a:r>
              <a:rPr lang="en-US" dirty="0" smtClean="0"/>
              <a:t>Terrestrial tripod</a:t>
            </a:r>
          </a:p>
          <a:p>
            <a:pPr lvl="2"/>
            <a:r>
              <a:rPr lang="en-US" dirty="0" smtClean="0"/>
              <a:t>Terrestrial vehicle (cars/robot)</a:t>
            </a:r>
          </a:p>
          <a:p>
            <a:pPr lvl="2"/>
            <a:r>
              <a:rPr lang="en-US" dirty="0" smtClean="0"/>
              <a:t>Aerial vehicle (plan/drone)</a:t>
            </a:r>
          </a:p>
          <a:p>
            <a:pPr lvl="1"/>
            <a:r>
              <a:rPr lang="en-US" dirty="0" smtClean="0"/>
              <a:t>Passive/mixed : image (stereovision). RGBZ device (Kinect)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10/1/2014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9</a:t>
            </a:fld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70189</TotalTime>
  <Words>6129</Words>
  <Application>Microsoft Office PowerPoint</Application>
  <PresentationFormat>On-screen Show (4:3)</PresentationFormat>
  <Paragraphs>1067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Wingdings</vt:lpstr>
      <vt:lpstr>Arno Pro</vt:lpstr>
      <vt:lpstr>Arial Black</vt:lpstr>
      <vt:lpstr>Masque contenu</vt:lpstr>
      <vt:lpstr>A Postgres  Server for point clouds storage and processing</vt:lpstr>
      <vt:lpstr>NOTE</vt:lpstr>
      <vt:lpstr>Introduction to Point clouds</vt:lpstr>
      <vt:lpstr>Contents</vt:lpstr>
      <vt:lpstr>Warning 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Why use a DataBase Management System ?</vt:lpstr>
      <vt:lpstr>Why use a DBMS?</vt:lpstr>
      <vt:lpstr>Why use a DBMS?</vt:lpstr>
      <vt:lpstr>Why use a DBMS?</vt:lpstr>
      <vt:lpstr>Why use a DBMS?</vt:lpstr>
      <vt:lpstr>Why use a DBMS?</vt:lpstr>
      <vt:lpstr>PointCloud : an extension for 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Conclusion</vt:lpstr>
      <vt:lpstr>Conclusion</vt:lpstr>
      <vt:lpstr>Conclusion</vt:lpstr>
      <vt:lpstr>ressources</vt:lpstr>
      <vt:lpstr>Doc</vt:lpstr>
      <vt:lpstr>TOOLS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postgres server for point cloud storage and processing</dc:title>
  <dc:creator>Remi Cura</dc:creator>
  <cp:keywords>postgres postgis pointcloud point cloud streaming lodbig data ope source processing clustering detection loading efficient  Billion Million</cp:keywords>
  <cp:lastModifiedBy>Remi</cp:lastModifiedBy>
  <cp:revision>5861</cp:revision>
  <dcterms:created xsi:type="dcterms:W3CDTF">2012-04-02T16:43:32Z</dcterms:created>
  <dcterms:modified xsi:type="dcterms:W3CDTF">2014-10-01T21:25:38Z</dcterms:modified>
  <cp:category>Research, technology, open source</cp:category>
  <cp:contentStatus>completed</cp:contentStatus>
</cp:coreProperties>
</file>